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handoutMasterIdLst>
    <p:handoutMasterId r:id="rId14"/>
  </p:handoutMasterIdLst>
  <p:sldIdLst>
    <p:sldId id="266" r:id="rId5"/>
    <p:sldId id="308" r:id="rId6"/>
    <p:sldId id="309" r:id="rId7"/>
    <p:sldId id="310" r:id="rId8"/>
    <p:sldId id="311" r:id="rId9"/>
    <p:sldId id="312" r:id="rId10"/>
    <p:sldId id="313" r:id="rId11"/>
    <p:sldId id="314" r:id="rId12"/>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rtlCol="0"/>
        <a:lstStyle/>
        <a:p>
          <a:pPr rtl="0"/>
          <a:endParaRPr lang="en-US"/>
        </a:p>
      </dgm:t>
    </dgm:pt>
    <dgm:pt modelId="{40FC4FFE-8987-4A26-B7F4-8A516F18ADAE}">
      <dgm:prSet custT="1"/>
      <dgm:spPr/>
      <dgm:t>
        <a:bodyPr rtlCol="0"/>
        <a:lstStyle/>
        <a:p>
          <a:pPr algn="l">
            <a:lnSpc>
              <a:spcPct val="100000"/>
            </a:lnSpc>
            <a:defRPr cap="all"/>
          </a:pPr>
          <a:r>
            <a:rPr lang="es-ES" sz="1100" noProof="0" dirty="0"/>
            <a:t> </a:t>
          </a:r>
          <a:r>
            <a:rPr lang="es-ES" sz="1400" cap="none" baseline="0" dirty="0">
              <a:latin typeface="Times New Roman" panose="02020603050405020304" pitchFamily="18" charset="0"/>
              <a:cs typeface="Times New Roman" panose="02020603050405020304" pitchFamily="18" charset="0"/>
            </a:rPr>
            <a:t>Si hablamos de ciencia hay un concepto muy básico que debemos conocer</a:t>
          </a:r>
          <a:endParaRPr lang="es-ES" sz="1100" cap="none" baseline="0" noProof="0" dirty="0">
            <a:latin typeface="Times New Roman" panose="02020603050405020304" pitchFamily="18" charset="0"/>
            <a:cs typeface="Times New Roman" panose="02020603050405020304" pitchFamily="18" charset="0"/>
          </a:endParaRPr>
        </a:p>
      </dgm:t>
    </dgm:pt>
    <dgm:pt modelId="{CAD7EF86-FB23-41F6-BF42-040B36DEFDB1}" type="parTrans" cxnId="{C7AD8469-3C68-4AF9-AB82-79B0043AA120}">
      <dgm:prSet/>
      <dgm:spPr/>
      <dgm:t>
        <a:bodyPr rtlCol="0"/>
        <a:lstStyle/>
        <a:p>
          <a:pPr rtl="0"/>
          <a:endParaRPr lang="es-ES" noProof="0" dirty="0"/>
        </a:p>
      </dgm:t>
    </dgm:pt>
    <dgm:pt modelId="{5B62599A-5C9B-48E7-896E-EA782AC60C8B}" type="sibTrans" cxnId="{C7AD8469-3C68-4AF9-AB82-79B0043AA120}">
      <dgm:prSet/>
      <dgm:spPr/>
      <dgm:t>
        <a:bodyPr rtlCol="0"/>
        <a:lstStyle/>
        <a:p>
          <a:pPr rtl="0"/>
          <a:endParaRPr lang="es-ES" noProof="0" dirty="0"/>
        </a:p>
      </dgm:t>
    </dgm:pt>
    <dgm:pt modelId="{49225C73-1633-42F1-AB3B-7CB183E5F8B8}">
      <dgm:prSet custT="1"/>
      <dgm:spPr/>
      <dgm:t>
        <a:bodyPr/>
        <a:lstStyle/>
        <a:p>
          <a:pPr algn="l">
            <a:lnSpc>
              <a:spcPct val="100000"/>
            </a:lnSpc>
            <a:spcAft>
              <a:spcPts val="0"/>
            </a:spcAft>
            <a:defRPr cap="all"/>
          </a:pPr>
          <a:r>
            <a:rPr lang="es-ES" sz="1400" b="0" cap="none" baseline="0" dirty="0">
              <a:latin typeface="Times New Roman" panose="02020603050405020304" pitchFamily="18" charset="0"/>
              <a:cs typeface="Times New Roman" panose="02020603050405020304" pitchFamily="18" charset="0"/>
            </a:rPr>
            <a:t>Somos curiosos  </a:t>
          </a:r>
        </a:p>
        <a:p>
          <a:pPr algn="l">
            <a:lnSpc>
              <a:spcPct val="100000"/>
            </a:lnSpc>
            <a:spcAft>
              <a:spcPts val="0"/>
            </a:spcAft>
            <a:defRPr cap="all"/>
          </a:pPr>
          <a:r>
            <a:rPr lang="es-ES" sz="1400" b="0" cap="none" baseline="0" dirty="0">
              <a:latin typeface="Times New Roman" panose="02020603050405020304" pitchFamily="18" charset="0"/>
              <a:cs typeface="Times New Roman" panose="02020603050405020304" pitchFamily="18" charset="0"/>
            </a:rPr>
            <a:t>Nos encanta plantearnos las cosas. </a:t>
          </a:r>
        </a:p>
        <a:p>
          <a:pPr algn="l">
            <a:lnSpc>
              <a:spcPct val="100000"/>
            </a:lnSpc>
            <a:spcAft>
              <a:spcPts val="0"/>
            </a:spcAft>
            <a:defRPr cap="all"/>
          </a:pPr>
          <a:r>
            <a:rPr lang="es-ES" sz="1400" b="0" cap="none" baseline="0" dirty="0">
              <a:latin typeface="Times New Roman" panose="02020603050405020304" pitchFamily="18" charset="0"/>
              <a:cs typeface="Times New Roman" panose="02020603050405020304" pitchFamily="18" charset="0"/>
            </a:rPr>
            <a:t>Dudar</a:t>
          </a:r>
          <a:r>
            <a:rPr lang="es-ES" sz="1400" b="0" dirty="0">
              <a:latin typeface="Times New Roman" panose="02020603050405020304" pitchFamily="18" charset="0"/>
              <a:cs typeface="Times New Roman" panose="02020603050405020304" pitchFamily="18" charset="0"/>
            </a:rPr>
            <a:t>. </a:t>
          </a:r>
          <a:endParaRPr lang="es-ES" sz="1200" b="0" noProof="0" dirty="0">
            <a:latin typeface="Times New Roman" panose="02020603050405020304" pitchFamily="18" charset="0"/>
            <a:cs typeface="Times New Roman" panose="02020603050405020304" pitchFamily="18" charset="0"/>
          </a:endParaRPr>
        </a:p>
      </dgm:t>
    </dgm:pt>
    <dgm:pt modelId="{1A0E2090-1D4F-438A-8766-B6030CE01ADD}" type="parTrans" cxnId="{A9154303-8225-4248-91DC-1B0156A35F07}">
      <dgm:prSet/>
      <dgm:spPr/>
      <dgm:t>
        <a:bodyPr rtlCol="0"/>
        <a:lstStyle/>
        <a:p>
          <a:pPr rtl="0"/>
          <a:endParaRPr lang="es-ES" noProof="0" dirty="0"/>
        </a:p>
      </dgm:t>
    </dgm:pt>
    <dgm:pt modelId="{9646853A-8964-4519-A5B1-0B7D18B2983D}" type="sibTrans" cxnId="{A9154303-8225-4248-91DC-1B0156A35F07}">
      <dgm:prSet/>
      <dgm:spPr/>
      <dgm:t>
        <a:bodyPr rtlCol="0"/>
        <a:lstStyle/>
        <a:p>
          <a:pPr rtl="0"/>
          <a:endParaRPr lang="es-ES" noProof="0" dirty="0"/>
        </a:p>
      </dgm:t>
    </dgm:pt>
    <dgm:pt modelId="{1C383F32-22E8-4F62-A3E0-BDC3D5F48992}">
      <dgm:prSet custT="1"/>
      <dgm:spPr/>
      <dgm:t>
        <a:bodyPr/>
        <a:lstStyle/>
        <a:p>
          <a:pPr algn="l">
            <a:lnSpc>
              <a:spcPct val="100000"/>
            </a:lnSpc>
            <a:spcAft>
              <a:spcPts val="0"/>
            </a:spcAft>
            <a:defRPr cap="all"/>
          </a:pPr>
          <a:r>
            <a:rPr lang="es-ES" sz="1400" b="0" cap="none" baseline="0" dirty="0">
              <a:latin typeface="Times New Roman" panose="02020603050405020304" pitchFamily="18" charset="0"/>
              <a:cs typeface="Times New Roman" panose="02020603050405020304" pitchFamily="18" charset="0"/>
            </a:rPr>
            <a:t>El método científico</a:t>
          </a:r>
        </a:p>
        <a:p>
          <a:pPr algn="l">
            <a:lnSpc>
              <a:spcPct val="100000"/>
            </a:lnSpc>
            <a:spcAft>
              <a:spcPts val="0"/>
            </a:spcAft>
            <a:defRPr cap="all"/>
          </a:pPr>
          <a:r>
            <a:rPr lang="es-ES" sz="1400" b="0" cap="none" baseline="0" dirty="0">
              <a:latin typeface="Times New Roman" panose="02020603050405020304" pitchFamily="18" charset="0"/>
              <a:cs typeface="Times New Roman" panose="02020603050405020304" pitchFamily="18" charset="0"/>
            </a:rPr>
            <a:t>Es la manera de solucionar problemas de manera ordenada y clara </a:t>
          </a:r>
          <a:endParaRPr lang="es-ES" sz="1400" b="0" cap="none" baseline="0" noProof="0" dirty="0">
            <a:latin typeface="Times New Roman" panose="02020603050405020304" pitchFamily="18" charset="0"/>
            <a:cs typeface="Times New Roman" panose="02020603050405020304" pitchFamily="18" charset="0"/>
          </a:endParaRPr>
        </a:p>
      </dgm:t>
    </dgm:pt>
    <dgm:pt modelId="{8500F72A-2C6D-4FDF-9C1D-CA691380EB0B}" type="sibTrans" cxnId="{C4CCE57E-E871-46D6-BAD5-880252C95D22}">
      <dgm:prSet/>
      <dgm:spPr/>
      <dgm:t>
        <a:bodyPr rtlCol="0"/>
        <a:lstStyle/>
        <a:p>
          <a:pPr rtl="0"/>
          <a:endParaRPr lang="es-ES" noProof="0" dirty="0"/>
        </a:p>
      </dgm:t>
    </dgm:pt>
    <dgm:pt modelId="{A7920A2F-3244-4159-AF04-6A1D38B7B317}" type="parTrans" cxnId="{C4CCE57E-E871-46D6-BAD5-880252C95D22}">
      <dgm:prSet/>
      <dgm:spPr/>
      <dgm:t>
        <a:bodyPr rtlCol="0"/>
        <a:lstStyle/>
        <a:p>
          <a:pPr rtl="0"/>
          <a:endParaRPr lang="es-ES" noProof="0" dirty="0"/>
        </a:p>
      </dgm:t>
    </dgm:pt>
    <dgm:pt modelId="{B6056BFB-47D7-4C5F-BA11-2CB63C56A52D}" type="pres">
      <dgm:prSet presAssocID="{01A66772-F185-4D58-B8BB-E9370D7A7A2B}" presName="root" presStyleCnt="0">
        <dgm:presLayoutVars>
          <dgm:dir/>
          <dgm:resizeHandles val="exact"/>
        </dgm:presLayoutVars>
      </dgm:prSet>
      <dgm:spPr/>
    </dgm:pt>
    <dgm:pt modelId="{311B26C8-22B1-4363-B621-DD56FB7418C8}" type="pres">
      <dgm:prSet presAssocID="{40FC4FFE-8987-4A26-B7F4-8A516F18ADAE}" presName="compNode" presStyleCnt="0"/>
      <dgm:spPr/>
    </dgm:pt>
    <dgm:pt modelId="{A201D7A7-914C-4D24-8B82-EE40155AB0BE}" type="pres">
      <dgm:prSet presAssocID="{40FC4FFE-8987-4A26-B7F4-8A516F18ADAE}" presName="iconBgRect" presStyleLbl="bgShp" presStyleIdx="0" presStyleCnt="3"/>
      <dgm:spPr>
        <a:prstGeom prst="ellipse">
          <a:avLst/>
        </a:prstGeom>
      </dgm:spPr>
    </dgm:pt>
    <dgm:pt modelId="{8FA2F131-CD01-4CBD-B7A5-1B9B5E7F0402}" type="pres">
      <dgm:prSet presAssocID="{40FC4FFE-8987-4A26-B7F4-8A516F18ADAE}"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ie chart"/>
        </a:ext>
      </dgm:extLst>
    </dgm:pt>
    <dgm:pt modelId="{F755F00C-B2DB-4097-B4BC-8F1BACC938B7}" type="pres">
      <dgm:prSet presAssocID="{40FC4FFE-8987-4A26-B7F4-8A516F18ADAE}" presName="spaceRect" presStyleCnt="0"/>
      <dgm:spPr/>
    </dgm:pt>
    <dgm:pt modelId="{08F4E96D-0DB6-4476-8C51-7CC7EC2F227B}" type="pres">
      <dgm:prSet presAssocID="{40FC4FFE-8987-4A26-B7F4-8A516F18ADAE}" presName="textRect" presStyleLbl="revTx" presStyleIdx="0" presStyleCnt="3" custLinFactNeighborX="2487" custLinFactNeighborY="-36432">
        <dgm:presLayoutVars>
          <dgm:chMax val="1"/>
          <dgm:chPref val="1"/>
        </dgm:presLayoutVars>
      </dgm:prSet>
      <dgm:spPr/>
    </dgm:pt>
    <dgm:pt modelId="{5AB3C10D-885E-4522-AB39-7ED4318D191A}" type="pres">
      <dgm:prSet presAssocID="{5B62599A-5C9B-48E7-896E-EA782AC60C8B}" presName="sibTrans" presStyleCnt="0"/>
      <dgm:spPr/>
    </dgm:pt>
    <dgm:pt modelId="{2F278BF9-E1B2-4A1C-B065-C19A7B904219}" type="pres">
      <dgm:prSet presAssocID="{49225C73-1633-42F1-AB3B-7CB183E5F8B8}" presName="compNode" presStyleCnt="0"/>
      <dgm:spPr/>
    </dgm:pt>
    <dgm:pt modelId="{543C18BC-1989-44B2-9862-C670C61D3452}" type="pres">
      <dgm:prSet presAssocID="{49225C73-1633-42F1-AB3B-7CB183E5F8B8}" presName="iconBgRect" presStyleLbl="bgShp" presStyleIdx="1" presStyleCnt="3"/>
      <dgm:spPr>
        <a:prstGeom prst="ellipse">
          <a:avLst/>
        </a:prstGeom>
      </dgm:spPr>
    </dgm:pt>
    <dgm:pt modelId="{E94F35BC-9C76-400A-BBCA-0032259E2E5A}"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ullseye"/>
        </a:ext>
      </dgm:extLst>
    </dgm:pt>
    <dgm:pt modelId="{503A6D04-9ADD-43CC-9847-497CD48F2D11}" type="pres">
      <dgm:prSet presAssocID="{49225C73-1633-42F1-AB3B-7CB183E5F8B8}" presName="spaceRect" presStyleCnt="0"/>
      <dgm:spPr/>
    </dgm:pt>
    <dgm:pt modelId="{20363298-B2A6-463D-A7BE-F9F67404E389}" type="pres">
      <dgm:prSet presAssocID="{49225C73-1633-42F1-AB3B-7CB183E5F8B8}" presName="textRect" presStyleLbl="revTx" presStyleIdx="1" presStyleCnt="3" custScaleX="132453" custLinFactNeighborX="1243" custLinFactNeighborY="-46406">
        <dgm:presLayoutVars>
          <dgm:chMax val="1"/>
          <dgm:chPref val="1"/>
        </dgm:presLayoutVars>
      </dgm:prSet>
      <dgm:spPr/>
    </dgm:pt>
    <dgm:pt modelId="{A47947BB-708D-4F7E-B072-3C2E42B34B24}" type="pres">
      <dgm:prSet presAssocID="{9646853A-8964-4519-A5B1-0B7D18B2983D}" presName="sibTrans" presStyleCnt="0"/>
      <dgm:spPr/>
    </dgm:pt>
    <dgm:pt modelId="{BDCD0AC9-D564-4025-AD8A-36664A6CBE31}" type="pres">
      <dgm:prSet presAssocID="{1C383F32-22E8-4F62-A3E0-BDC3D5F48992}" presName="compNode" presStyleCnt="0"/>
      <dgm:spPr/>
    </dgm:pt>
    <dgm:pt modelId="{5BDDFF18-9AEC-4E5E-B9AA-33D86F01A63E}" type="pres">
      <dgm:prSet presAssocID="{1C383F32-22E8-4F62-A3E0-BDC3D5F48992}" presName="iconBgRect" presStyleLbl="bgShp" presStyleIdx="2" presStyleCnt="3"/>
      <dgm:spPr>
        <a:prstGeom prst="ellipse">
          <a:avLst/>
        </a:prstGeom>
      </dgm:spPr>
    </dgm:pt>
    <dgm:pt modelId="{F09AEBFF-D2D3-4FFF-AD65-C3CEAEEB10F2}"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topwatch"/>
        </a:ext>
      </dgm:extLst>
    </dgm:pt>
    <dgm:pt modelId="{F2EBFBCF-0520-415A-A886-3C4F90D208EF}" type="pres">
      <dgm:prSet presAssocID="{1C383F32-22E8-4F62-A3E0-BDC3D5F48992}" presName="spaceRect" presStyleCnt="0"/>
      <dgm:spPr/>
    </dgm:pt>
    <dgm:pt modelId="{AB9CAFAA-6939-48A6-A89B-19D1A94B9EA1}" type="pres">
      <dgm:prSet presAssocID="{1C383F32-22E8-4F62-A3E0-BDC3D5F48992}" presName="textRect" presStyleLbl="revTx" presStyleIdx="2" presStyleCnt="3" custScaleX="207953" custScaleY="82423" custLinFactNeighborX="-1243" custLinFactNeighborY="-58007">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BA953D32-2DFF-47FE-AF26-C6B9E63D38DF}" type="presOf" srcId="{49225C73-1633-42F1-AB3B-7CB183E5F8B8}" destId="{20363298-B2A6-463D-A7BE-F9F67404E389}" srcOrd="0" destOrd="0" presId="urn:microsoft.com/office/officeart/2018/5/layout/IconLeafLabelList"/>
    <dgm:cxn modelId="{EC450542-0ED9-4BD6-9E85-5709B80794C5}" type="presOf" srcId="{01A66772-F185-4D58-B8BB-E9370D7A7A2B}" destId="{B6056BFB-47D7-4C5F-BA11-2CB63C56A52D}" srcOrd="0" destOrd="0" presId="urn:microsoft.com/office/officeart/2018/5/layout/IconLeafLabelList"/>
    <dgm:cxn modelId="{C7AD8469-3C68-4AF9-AB82-79B0043AA120}" srcId="{01A66772-F185-4D58-B8BB-E9370D7A7A2B}" destId="{40FC4FFE-8987-4A26-B7F4-8A516F18ADAE}" srcOrd="0" destOrd="0" parTransId="{CAD7EF86-FB23-41F6-BF42-040B36DEFDB1}" sibTransId="{5B62599A-5C9B-48E7-896E-EA782AC60C8B}"/>
    <dgm:cxn modelId="{C4CCE57E-E871-46D6-BAD5-880252C95D22}" srcId="{01A66772-F185-4D58-B8BB-E9370D7A7A2B}" destId="{1C383F32-22E8-4F62-A3E0-BDC3D5F48992}" srcOrd="2" destOrd="0" parTransId="{A7920A2F-3244-4159-AF04-6A1D38B7B317}" sibTransId="{8500F72A-2C6D-4FDF-9C1D-CA691380EB0B}"/>
    <dgm:cxn modelId="{D55FAE9C-CF3C-44F3-9D1E-DE6DF574E6D9}" type="presOf" srcId="{1C383F32-22E8-4F62-A3E0-BDC3D5F48992}" destId="{AB9CAFAA-6939-48A6-A89B-19D1A94B9EA1}" srcOrd="0" destOrd="0" presId="urn:microsoft.com/office/officeart/2018/5/layout/IconLeafLabelList"/>
    <dgm:cxn modelId="{A85983B4-FADF-419C-BC71-B5F0871C3055}" type="presOf" srcId="{40FC4FFE-8987-4A26-B7F4-8A516F18ADAE}" destId="{08F4E96D-0DB6-4476-8C51-7CC7EC2F227B}" srcOrd="0" destOrd="0" presId="urn:microsoft.com/office/officeart/2018/5/layout/IconLeafLabelList"/>
    <dgm:cxn modelId="{A3E74EE8-8900-4EBD-8983-3BF0AFD6DCC7}" type="presParOf" srcId="{B6056BFB-47D7-4C5F-BA11-2CB63C56A52D}" destId="{311B26C8-22B1-4363-B621-DD56FB7418C8}" srcOrd="0" destOrd="0" presId="urn:microsoft.com/office/officeart/2018/5/layout/IconLeafLabelList"/>
    <dgm:cxn modelId="{044EA9E0-B51B-492A-BE32-015CEAD0BAC9}" type="presParOf" srcId="{311B26C8-22B1-4363-B621-DD56FB7418C8}" destId="{A201D7A7-914C-4D24-8B82-EE40155AB0BE}" srcOrd="0" destOrd="0" presId="urn:microsoft.com/office/officeart/2018/5/layout/IconLeafLabelList"/>
    <dgm:cxn modelId="{08373EC6-14CB-429D-9495-F32683B931D7}" type="presParOf" srcId="{311B26C8-22B1-4363-B621-DD56FB7418C8}" destId="{8FA2F131-CD01-4CBD-B7A5-1B9B5E7F0402}" srcOrd="1" destOrd="0" presId="urn:microsoft.com/office/officeart/2018/5/layout/IconLeafLabelList"/>
    <dgm:cxn modelId="{9AB500F0-62A2-4E73-B4F4-5056804C8D6A}" type="presParOf" srcId="{311B26C8-22B1-4363-B621-DD56FB7418C8}" destId="{F755F00C-B2DB-4097-B4BC-8F1BACC938B7}" srcOrd="2" destOrd="0" presId="urn:microsoft.com/office/officeart/2018/5/layout/IconLeafLabelList"/>
    <dgm:cxn modelId="{676606A7-6564-4CEB-ACE0-4FF9A3A04E67}" type="presParOf" srcId="{311B26C8-22B1-4363-B621-DD56FB7418C8}" destId="{08F4E96D-0DB6-4476-8C51-7CC7EC2F227B}" srcOrd="3" destOrd="0" presId="urn:microsoft.com/office/officeart/2018/5/layout/IconLeafLabelList"/>
    <dgm:cxn modelId="{EAE0F94A-A454-4049-84F7-9EC90E847A03}" type="presParOf" srcId="{B6056BFB-47D7-4C5F-BA11-2CB63C56A52D}" destId="{5AB3C10D-885E-4522-AB39-7ED4318D191A}" srcOrd="1" destOrd="0" presId="urn:microsoft.com/office/officeart/2018/5/layout/IconLeafLabelList"/>
    <dgm:cxn modelId="{B0B5B21A-5ADD-4500-9A67-9B26AF543EBA}" type="presParOf" srcId="{B6056BFB-47D7-4C5F-BA11-2CB63C56A52D}" destId="{2F278BF9-E1B2-4A1C-B065-C19A7B904219}" srcOrd="2" destOrd="0" presId="urn:microsoft.com/office/officeart/2018/5/layout/IconLeafLabelList"/>
    <dgm:cxn modelId="{11FEAF2C-54F7-4E9C-A1D6-5FA0BF7F3665}" type="presParOf" srcId="{2F278BF9-E1B2-4A1C-B065-C19A7B904219}" destId="{543C18BC-1989-44B2-9862-C670C61D3452}" srcOrd="0" destOrd="0" presId="urn:microsoft.com/office/officeart/2018/5/layout/IconLeafLabelList"/>
    <dgm:cxn modelId="{92C17ECB-A80D-4A0E-95CF-40A53D32275F}" type="presParOf" srcId="{2F278BF9-E1B2-4A1C-B065-C19A7B904219}" destId="{E94F35BC-9C76-400A-BBCA-0032259E2E5A}" srcOrd="1" destOrd="0" presId="urn:microsoft.com/office/officeart/2018/5/layout/IconLeafLabelList"/>
    <dgm:cxn modelId="{54E5AE33-4BE6-44E7-871B-1103A0BA7A56}" type="presParOf" srcId="{2F278BF9-E1B2-4A1C-B065-C19A7B904219}" destId="{503A6D04-9ADD-43CC-9847-497CD48F2D11}" srcOrd="2" destOrd="0" presId="urn:microsoft.com/office/officeart/2018/5/layout/IconLeafLabelList"/>
    <dgm:cxn modelId="{3575FCA0-4FCE-460A-8D84-2C767D311A20}" type="presParOf" srcId="{2F278BF9-E1B2-4A1C-B065-C19A7B904219}" destId="{20363298-B2A6-463D-A7BE-F9F67404E389}" srcOrd="3" destOrd="0" presId="urn:microsoft.com/office/officeart/2018/5/layout/IconLeafLabelList"/>
    <dgm:cxn modelId="{4FD22448-C17B-4C43-BAB3-A0B7AA9BCE0D}" type="presParOf" srcId="{B6056BFB-47D7-4C5F-BA11-2CB63C56A52D}" destId="{A47947BB-708D-4F7E-B072-3C2E42B34B24}" srcOrd="3" destOrd="0" presId="urn:microsoft.com/office/officeart/2018/5/layout/IconLeafLabelList"/>
    <dgm:cxn modelId="{75E30F4F-0E76-457B-9D4F-CDE27C2F7F77}" type="presParOf" srcId="{B6056BFB-47D7-4C5F-BA11-2CB63C56A52D}" destId="{BDCD0AC9-D564-4025-AD8A-36664A6CBE31}" srcOrd="4" destOrd="0" presId="urn:microsoft.com/office/officeart/2018/5/layout/IconLeafLabelList"/>
    <dgm:cxn modelId="{C6A367E7-6A7C-42CB-94E4-8EA78AEF87BF}" type="presParOf" srcId="{BDCD0AC9-D564-4025-AD8A-36664A6CBE31}" destId="{5BDDFF18-9AEC-4E5E-B9AA-33D86F01A63E}" srcOrd="0" destOrd="0" presId="urn:microsoft.com/office/officeart/2018/5/layout/IconLeafLabelList"/>
    <dgm:cxn modelId="{B180CBEB-FA9F-4E52-8CA3-A65CB80BB91B}" type="presParOf" srcId="{BDCD0AC9-D564-4025-AD8A-36664A6CBE31}" destId="{F09AEBFF-D2D3-4FFF-AD65-C3CEAEEB10F2}" srcOrd="1" destOrd="0" presId="urn:microsoft.com/office/officeart/2018/5/layout/IconLeafLabelList"/>
    <dgm:cxn modelId="{170B020E-1E19-4EB4-A72C-4FCF01A7DD7E}" type="presParOf" srcId="{BDCD0AC9-D564-4025-AD8A-36664A6CBE31}" destId="{F2EBFBCF-0520-415A-A886-3C4F90D208EF}" srcOrd="2" destOrd="0" presId="urn:microsoft.com/office/officeart/2018/5/layout/IconLeafLabelList"/>
    <dgm:cxn modelId="{CADD8F7D-722C-42A0-AF21-39A3559F8D7B}" type="presParOf" srcId="{BDCD0AC9-D564-4025-AD8A-36664A6CBE31}" destId="{AB9CAFAA-6939-48A6-A89B-19D1A94B9EA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D7A7-914C-4D24-8B82-EE40155AB0BE}">
      <dsp:nvSpPr>
        <dsp:cNvPr id="0" name=""/>
        <dsp:cNvSpPr/>
      </dsp:nvSpPr>
      <dsp:spPr>
        <a:xfrm>
          <a:off x="487850" y="117992"/>
          <a:ext cx="1269562" cy="1269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2F131-CD01-4CBD-B7A5-1B9B5E7F0402}">
      <dsp:nvSpPr>
        <dsp:cNvPr id="0" name=""/>
        <dsp:cNvSpPr/>
      </dsp:nvSpPr>
      <dsp:spPr>
        <a:xfrm>
          <a:off x="758412" y="388554"/>
          <a:ext cx="728437" cy="72843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4E96D-0DB6-4476-8C51-7CC7EC2F227B}">
      <dsp:nvSpPr>
        <dsp:cNvPr id="0" name=""/>
        <dsp:cNvSpPr/>
      </dsp:nvSpPr>
      <dsp:spPr>
        <a:xfrm>
          <a:off x="133767" y="1558705"/>
          <a:ext cx="2081250" cy="615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l" defTabSz="488950">
            <a:lnSpc>
              <a:spcPct val="100000"/>
            </a:lnSpc>
            <a:spcBef>
              <a:spcPct val="0"/>
            </a:spcBef>
            <a:spcAft>
              <a:spcPct val="35000"/>
            </a:spcAft>
            <a:buNone/>
            <a:defRPr cap="all"/>
          </a:pPr>
          <a:r>
            <a:rPr lang="es-ES" sz="1100" kern="1200" noProof="0" dirty="0"/>
            <a:t> </a:t>
          </a:r>
          <a:r>
            <a:rPr lang="es-ES" sz="1400" kern="1200" cap="none" baseline="0" dirty="0">
              <a:latin typeface="Times New Roman" panose="02020603050405020304" pitchFamily="18" charset="0"/>
              <a:cs typeface="Times New Roman" panose="02020603050405020304" pitchFamily="18" charset="0"/>
            </a:rPr>
            <a:t>Si hablamos de ciencia hay un concepto muy básico que debemos conocer</a:t>
          </a:r>
          <a:endParaRPr lang="es-ES" sz="1100" kern="1200" cap="none" baseline="0" noProof="0" dirty="0">
            <a:latin typeface="Times New Roman" panose="02020603050405020304" pitchFamily="18" charset="0"/>
            <a:cs typeface="Times New Roman" panose="02020603050405020304" pitchFamily="18" charset="0"/>
          </a:endParaRPr>
        </a:p>
      </dsp:txBody>
      <dsp:txXfrm>
        <a:off x="133767" y="1558705"/>
        <a:ext cx="2081250" cy="615632"/>
      </dsp:txXfrm>
    </dsp:sp>
    <dsp:sp modelId="{543C18BC-1989-44B2-9862-C670C61D3452}">
      <dsp:nvSpPr>
        <dsp:cNvPr id="0" name=""/>
        <dsp:cNvSpPr/>
      </dsp:nvSpPr>
      <dsp:spPr>
        <a:xfrm>
          <a:off x="3271032" y="117992"/>
          <a:ext cx="1269562" cy="1269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F35BC-9C76-400A-BBCA-0032259E2E5A}">
      <dsp:nvSpPr>
        <dsp:cNvPr id="0" name=""/>
        <dsp:cNvSpPr/>
      </dsp:nvSpPr>
      <dsp:spPr>
        <a:xfrm>
          <a:off x="3541595" y="388554"/>
          <a:ext cx="728437" cy="728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363298-B2A6-463D-A7BE-F9F67404E389}">
      <dsp:nvSpPr>
        <dsp:cNvPr id="0" name=""/>
        <dsp:cNvSpPr/>
      </dsp:nvSpPr>
      <dsp:spPr>
        <a:xfrm>
          <a:off x="2553345" y="1497302"/>
          <a:ext cx="2756678" cy="615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ts val="0"/>
            </a:spcAft>
            <a:buNone/>
            <a:defRPr cap="all"/>
          </a:pPr>
          <a:r>
            <a:rPr lang="es-ES" sz="1400" b="0" kern="1200" cap="none" baseline="0" dirty="0">
              <a:latin typeface="Times New Roman" panose="02020603050405020304" pitchFamily="18" charset="0"/>
              <a:cs typeface="Times New Roman" panose="02020603050405020304" pitchFamily="18" charset="0"/>
            </a:rPr>
            <a:t>Somos curiosos  </a:t>
          </a:r>
        </a:p>
        <a:p>
          <a:pPr marL="0" lvl="0" indent="0" algn="l" defTabSz="622300">
            <a:lnSpc>
              <a:spcPct val="100000"/>
            </a:lnSpc>
            <a:spcBef>
              <a:spcPct val="0"/>
            </a:spcBef>
            <a:spcAft>
              <a:spcPts val="0"/>
            </a:spcAft>
            <a:buNone/>
            <a:defRPr cap="all"/>
          </a:pPr>
          <a:r>
            <a:rPr lang="es-ES" sz="1400" b="0" kern="1200" cap="none" baseline="0" dirty="0">
              <a:latin typeface="Times New Roman" panose="02020603050405020304" pitchFamily="18" charset="0"/>
              <a:cs typeface="Times New Roman" panose="02020603050405020304" pitchFamily="18" charset="0"/>
            </a:rPr>
            <a:t>Nos encanta plantearnos las cosas. </a:t>
          </a:r>
        </a:p>
        <a:p>
          <a:pPr marL="0" lvl="0" indent="0" algn="l" defTabSz="622300">
            <a:lnSpc>
              <a:spcPct val="100000"/>
            </a:lnSpc>
            <a:spcBef>
              <a:spcPct val="0"/>
            </a:spcBef>
            <a:spcAft>
              <a:spcPts val="0"/>
            </a:spcAft>
            <a:buNone/>
            <a:defRPr cap="all"/>
          </a:pPr>
          <a:r>
            <a:rPr lang="es-ES" sz="1400" b="0" kern="1200" cap="none" baseline="0" dirty="0">
              <a:latin typeface="Times New Roman" panose="02020603050405020304" pitchFamily="18" charset="0"/>
              <a:cs typeface="Times New Roman" panose="02020603050405020304" pitchFamily="18" charset="0"/>
            </a:rPr>
            <a:t>Dudar</a:t>
          </a:r>
          <a:r>
            <a:rPr lang="es-ES" sz="1400" b="0" kern="1200" dirty="0">
              <a:latin typeface="Times New Roman" panose="02020603050405020304" pitchFamily="18" charset="0"/>
              <a:cs typeface="Times New Roman" panose="02020603050405020304" pitchFamily="18" charset="0"/>
            </a:rPr>
            <a:t>. </a:t>
          </a:r>
          <a:endParaRPr lang="es-ES" sz="1200" b="0" kern="1200" noProof="0" dirty="0">
            <a:latin typeface="Times New Roman" panose="02020603050405020304" pitchFamily="18" charset="0"/>
            <a:cs typeface="Times New Roman" panose="02020603050405020304" pitchFamily="18" charset="0"/>
          </a:endParaRPr>
        </a:p>
      </dsp:txBody>
      <dsp:txXfrm>
        <a:off x="2553345" y="1497302"/>
        <a:ext cx="2756678" cy="615632"/>
      </dsp:txXfrm>
    </dsp:sp>
    <dsp:sp modelId="{5BDDFF18-9AEC-4E5E-B9AA-33D86F01A63E}">
      <dsp:nvSpPr>
        <dsp:cNvPr id="0" name=""/>
        <dsp:cNvSpPr/>
      </dsp:nvSpPr>
      <dsp:spPr>
        <a:xfrm>
          <a:off x="7177601" y="145044"/>
          <a:ext cx="1269562" cy="1269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AEBFF-D2D3-4FFF-AD65-C3CEAEEB10F2}">
      <dsp:nvSpPr>
        <dsp:cNvPr id="0" name=""/>
        <dsp:cNvSpPr/>
      </dsp:nvSpPr>
      <dsp:spPr>
        <a:xfrm>
          <a:off x="7448164" y="415607"/>
          <a:ext cx="728437" cy="728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9CAFAA-6939-48A6-A89B-19D1A94B9EA1}">
      <dsp:nvSpPr>
        <dsp:cNvPr id="0" name=""/>
        <dsp:cNvSpPr/>
      </dsp:nvSpPr>
      <dsp:spPr>
        <a:xfrm>
          <a:off x="5622501" y="1507039"/>
          <a:ext cx="4328021" cy="5074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ts val="0"/>
            </a:spcAft>
            <a:buNone/>
            <a:defRPr cap="all"/>
          </a:pPr>
          <a:r>
            <a:rPr lang="es-ES" sz="1400" b="0" kern="1200" cap="none" baseline="0" dirty="0">
              <a:latin typeface="Times New Roman" panose="02020603050405020304" pitchFamily="18" charset="0"/>
              <a:cs typeface="Times New Roman" panose="02020603050405020304" pitchFamily="18" charset="0"/>
            </a:rPr>
            <a:t>El método científico</a:t>
          </a:r>
        </a:p>
        <a:p>
          <a:pPr marL="0" lvl="0" indent="0" algn="l" defTabSz="622300">
            <a:lnSpc>
              <a:spcPct val="100000"/>
            </a:lnSpc>
            <a:spcBef>
              <a:spcPct val="0"/>
            </a:spcBef>
            <a:spcAft>
              <a:spcPts val="0"/>
            </a:spcAft>
            <a:buNone/>
            <a:defRPr cap="all"/>
          </a:pPr>
          <a:r>
            <a:rPr lang="es-ES" sz="1400" b="0" kern="1200" cap="none" baseline="0" dirty="0">
              <a:latin typeface="Times New Roman" panose="02020603050405020304" pitchFamily="18" charset="0"/>
              <a:cs typeface="Times New Roman" panose="02020603050405020304" pitchFamily="18" charset="0"/>
            </a:rPr>
            <a:t>Es la manera de solucionar problemas de manera ordenada y clara </a:t>
          </a:r>
          <a:endParaRPr lang="es-ES" sz="1400" b="0" kern="1200" cap="none" baseline="0" noProof="0" dirty="0">
            <a:latin typeface="Times New Roman" panose="02020603050405020304" pitchFamily="18" charset="0"/>
            <a:cs typeface="Times New Roman" panose="02020603050405020304" pitchFamily="18" charset="0"/>
          </a:endParaRPr>
        </a:p>
      </dsp:txBody>
      <dsp:txXfrm>
        <a:off x="5622501" y="1507039"/>
        <a:ext cx="4328021" cy="507422"/>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o de lista de etiquetas de hojas"/>
  <dgm:desc val="Se usa para mostrar fragmentos no secuenciales o agrupados de información acompañados de elementos visuales relacionados. Funciona mejor con iconos o imágenes pequeñas con leyendas con texto breve."/>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00D87-A058-41BC-B628-951D113E4000}" type="datetimeFigureOut">
              <a:rPr lang="es-ES" smtClean="0"/>
              <a:t>18/09/2022</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41D957-6418-4247-965A-E9AC6F85B696}" type="slidenum">
              <a:rPr lang="es-ES" smtClean="0"/>
              <a:t>‹Nº›</a:t>
            </a:fld>
            <a:endParaRPr lang="es-ES" dirty="0"/>
          </a:p>
        </p:txBody>
      </p:sp>
    </p:spTree>
    <p:extLst>
      <p:ext uri="{BB962C8B-B14F-4D97-AF65-F5344CB8AC3E}">
        <p14:creationId xmlns:p14="http://schemas.microsoft.com/office/powerpoint/2010/main" val="5722557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848C3-5470-49F0-A6A8-81A4E098E8AA}" type="datetimeFigureOut">
              <a:rPr lang="es-ES" noProof="0" smtClean="0"/>
              <a:t>18/09/2022</a:t>
            </a:fld>
            <a:endParaRPr lang="es-ES" noProof="0"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p>
          <a:p>
            <a:pPr lvl="1"/>
            <a:r>
              <a:rPr lang="es-ES" noProof="0" dirty="0"/>
              <a:t>Segundo nivel</a:t>
            </a:r>
          </a:p>
          <a:p>
            <a:pPr lvl="2"/>
            <a:r>
              <a:rPr lang="es-ES" noProof="0" dirty="0"/>
              <a:t>Tercer nivel</a:t>
            </a:r>
          </a:p>
          <a:p>
            <a:pPr lvl="3"/>
            <a:r>
              <a:rPr lang="es-ES" noProof="0" dirty="0"/>
              <a:t>Cuarto nivel</a:t>
            </a:r>
          </a:p>
          <a:p>
            <a:pPr lvl="4"/>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3EDEC-BB94-4EA8-9F33-1F68F3F7AC5E}" type="slidenum">
              <a:rPr lang="es-ES" noProof="0" smtClean="0"/>
              <a:t>‹Nº›</a:t>
            </a:fld>
            <a:endParaRPr lang="es-ES" noProof="0" dirty="0"/>
          </a:p>
        </p:txBody>
      </p:sp>
    </p:spTree>
    <p:extLst>
      <p:ext uri="{BB962C8B-B14F-4D97-AF65-F5344CB8AC3E}">
        <p14:creationId xmlns:p14="http://schemas.microsoft.com/office/powerpoint/2010/main" val="36204660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1</a:t>
            </a:fld>
            <a:endParaRPr lang="es-ES" dirty="0"/>
          </a:p>
        </p:txBody>
      </p:sp>
    </p:spTree>
    <p:extLst>
      <p:ext uri="{BB962C8B-B14F-4D97-AF65-F5344CB8AC3E}">
        <p14:creationId xmlns:p14="http://schemas.microsoft.com/office/powerpoint/2010/main" val="3752764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2</a:t>
            </a:fld>
            <a:endParaRPr lang="es-ES" dirty="0"/>
          </a:p>
        </p:txBody>
      </p:sp>
    </p:spTree>
    <p:extLst>
      <p:ext uri="{BB962C8B-B14F-4D97-AF65-F5344CB8AC3E}">
        <p14:creationId xmlns:p14="http://schemas.microsoft.com/office/powerpoint/2010/main" val="1461955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cxnSp>
        <p:nvCxnSpPr>
          <p:cNvPr id="9" name="Conector recto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Marcador de fech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48233FA3-C322-486D-9525-F5C2A402577E}" type="datetime1">
              <a:rPr lang="es-ES" noProof="0" smtClean="0"/>
              <a:t>18/09/2022</a:t>
            </a:fld>
            <a:endParaRPr lang="es-ES" noProof="0" dirty="0"/>
          </a:p>
        </p:txBody>
      </p:sp>
      <p:sp>
        <p:nvSpPr>
          <p:cNvPr id="5" name="Marcador de pie de pá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D9A6DD3D-1007-4431-9B0E-8A3D13A682CF}" type="datetime1">
              <a:rPr lang="es-ES" noProof="0" smtClean="0"/>
              <a:t>18/09/2022</a:t>
            </a:fld>
            <a:endParaRPr lang="es-ES" noProof="0" dirty="0"/>
          </a:p>
        </p:txBody>
      </p:sp>
      <p:sp>
        <p:nvSpPr>
          <p:cNvPr id="8" name="Marcador de pie de pá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cxnSp>
        <p:nvCxnSpPr>
          <p:cNvPr id="9" name="Conector recto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Marcador de fech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B18C3E3C-5F33-4F97-B210-E9727AA57220}" type="datetime1">
              <a:rPr lang="es-ES" noProof="0" smtClean="0"/>
              <a:t>18/09/2022</a:t>
            </a:fld>
            <a:endParaRPr lang="es-ES" noProof="0" dirty="0"/>
          </a:p>
        </p:txBody>
      </p:sp>
      <p:sp>
        <p:nvSpPr>
          <p:cNvPr id="8" name="Marcador de pie de pá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s-ES" noProof="0" dirty="0"/>
          </a:p>
        </p:txBody>
      </p:sp>
      <p:sp>
        <p:nvSpPr>
          <p:cNvPr id="11" name="Marcador de número de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ítulo 7"/>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097280" y="2120900"/>
            <a:ext cx="4639736" cy="3748193"/>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515944" y="2120900"/>
            <a:ext cx="4639736" cy="374819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88E1951-676F-4919-8708-D1CBCB74B51D}" type="datetime1">
              <a:rPr lang="es-ES" noProof="0" smtClean="0"/>
              <a:t>18/09/2022</a:t>
            </a:fld>
            <a:endParaRPr lang="es-ES" noProof="0" dirty="0"/>
          </a:p>
        </p:txBody>
      </p:sp>
      <p:sp>
        <p:nvSpPr>
          <p:cNvPr id="9" name="Marcador de pie de pá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s-ES" noProof="0" dirty="0"/>
          </a:p>
        </p:txBody>
      </p:sp>
      <p:sp>
        <p:nvSpPr>
          <p:cNvPr id="10" name="Marcador de posición de número de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ítulo 9"/>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097280" y="2958274"/>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515944" y="2958273"/>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018B6680-7098-44B7-83E1-5EBD657592DE}" type="datetime1">
              <a:rPr lang="es-ES" noProof="0" smtClean="0"/>
              <a:t>18/09/2022</a:t>
            </a:fld>
            <a:endParaRPr lang="es-ES" noProof="0" dirty="0"/>
          </a:p>
        </p:txBody>
      </p:sp>
      <p:sp>
        <p:nvSpPr>
          <p:cNvPr id="11" name="Marcador de pie de pá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s-ES" noProof="0" dirty="0"/>
          </a:p>
        </p:txBody>
      </p:sp>
      <p:sp>
        <p:nvSpPr>
          <p:cNvPr id="12" name="Marcador de posición de número de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6" name="Marcador de fech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425541C9-2B34-4DE7-8BD0-64853908EC78}" type="datetime1">
              <a:rPr lang="es-ES" noProof="0" smtClean="0"/>
              <a:t>18/09/2022</a:t>
            </a:fld>
            <a:endParaRPr lang="es-ES" noProof="0" dirty="0"/>
          </a:p>
        </p:txBody>
      </p:sp>
      <p:sp>
        <p:nvSpPr>
          <p:cNvPr id="7" name="Marcador de pie de pá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s-ES" noProof="0" dirty="0"/>
          </a:p>
        </p:txBody>
      </p:sp>
      <p:sp>
        <p:nvSpPr>
          <p:cNvPr id="8" name="Marcador de número de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fecha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2A705853-737B-419B-88D6-378BF02A9277}" type="datetime1">
              <a:rPr lang="es-ES" noProof="0" smtClean="0"/>
              <a:t>18/09/2022</a:t>
            </a:fld>
            <a:endParaRPr lang="es-ES" noProof="0" dirty="0"/>
          </a:p>
        </p:txBody>
      </p:sp>
      <p:sp>
        <p:nvSpPr>
          <p:cNvPr id="3" name="Marcador de pie de página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5458984" y="812799"/>
            <a:ext cx="5928344" cy="5294757"/>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p:cNvSpPr>
            <a:spLocks noGrp="1"/>
          </p:cNvSpPr>
          <p:nvPr>
            <p:ph type="body" sz="half" idx="2" hasCustomPrompt="1"/>
          </p:nvPr>
        </p:nvSpPr>
        <p:spPr>
          <a:xfrm>
            <a:off x="643465" y="3043050"/>
            <a:ext cx="3517567" cy="3064505"/>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Haga clic para modificar los estilos de texto del patrón</a:t>
            </a:r>
          </a:p>
        </p:txBody>
      </p:sp>
      <p:sp>
        <p:nvSpPr>
          <p:cNvPr id="5" name="Marcador de fecha 4"/>
          <p:cNvSpPr>
            <a:spLocks noGrp="1"/>
          </p:cNvSpPr>
          <p:nvPr>
            <p:ph type="dt" sz="half" idx="10"/>
          </p:nvPr>
        </p:nvSpPr>
        <p:spPr>
          <a:xfrm>
            <a:off x="643464" y="6446520"/>
            <a:ext cx="3517568" cy="365125"/>
          </a:xfrm>
        </p:spPr>
        <p:txBody>
          <a:bodyPr rtlCol="0"/>
          <a:lstStyle>
            <a:lvl1pPr algn="l">
              <a:defRPr/>
            </a:lvl1pPr>
          </a:lstStyle>
          <a:p>
            <a:pPr rtl="0"/>
            <a:fld id="{18EB8EEA-5D2E-4A84-A0FE-A16B020ED21B}" type="datetime1">
              <a:rPr lang="es-ES" noProof="0" smtClean="0"/>
              <a:t>18/09/2022</a:t>
            </a:fld>
            <a:endParaRPr lang="es-ES" noProof="0" dirty="0"/>
          </a:p>
        </p:txBody>
      </p:sp>
      <p:sp>
        <p:nvSpPr>
          <p:cNvPr id="6" name="Marcador de pie de página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s-ES" noProof="0" dirty="0"/>
          </a:p>
        </p:txBody>
      </p:sp>
      <p:sp>
        <p:nvSpPr>
          <p:cNvPr id="7" name="Marcador de posición de número de diapositiva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s-ES" noProof="0" smtClean="0"/>
              <a:pPr rtl="0"/>
              <a:t>‹Nº›</a:t>
            </a:fld>
            <a:endParaRPr lang="es-ES" noProof="0"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posición de imagen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2" name="Título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lvl1pPr>
              <a:defRPr/>
            </a:lvl1pPr>
          </a:lstStyle>
          <a:p>
            <a:pPr rtl="0"/>
            <a:fld id="{FF6C614E-8FE0-47DD-82B6-EBC4EC8CFF78}" type="datetime1">
              <a:rPr lang="es-ES" noProof="0" smtClean="0"/>
              <a:t>18/09/2022</a:t>
            </a:fld>
            <a:endParaRPr lang="es-ES" noProof="0" dirty="0"/>
          </a:p>
        </p:txBody>
      </p:sp>
      <p:sp>
        <p:nvSpPr>
          <p:cNvPr id="6" name="Marcador de posición de pie de página 5"/>
          <p:cNvSpPr>
            <a:spLocks noGrp="1"/>
          </p:cNvSpPr>
          <p:nvPr>
            <p:ph type="ftr" sz="quarter" idx="11"/>
          </p:nvPr>
        </p:nvSpPr>
        <p:spPr>
          <a:xfrm>
            <a:off x="1097279" y="6446838"/>
            <a:ext cx="6818262" cy="365125"/>
          </a:xfrm>
        </p:spPr>
        <p:txBody>
          <a:bodyPr rtlCol="0"/>
          <a:lstStyle/>
          <a:p>
            <a:pPr algn="l" rtl="0"/>
            <a:endParaRPr lang="es-ES" noProof="0" dirty="0"/>
          </a:p>
        </p:txBody>
      </p:sp>
      <p:sp>
        <p:nvSpPr>
          <p:cNvPr id="7" name="Marcador de número de diapositiva 6"/>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títu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3A395992-2030-4B1D-B418-D498AFCFA3BC}" type="datetime1">
              <a:rPr lang="es-ES" noProof="0" smtClean="0"/>
              <a:t>18/09/2022</a:t>
            </a:fld>
            <a:endParaRPr lang="es-ES" noProof="0" dirty="0"/>
          </a:p>
        </p:txBody>
      </p:sp>
      <p:sp>
        <p:nvSpPr>
          <p:cNvPr id="5" name="Marcador de posición de pie de página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es-ES" noProof="0" dirty="0"/>
          </a:p>
        </p:txBody>
      </p:sp>
      <p:sp>
        <p:nvSpPr>
          <p:cNvPr id="6" name="Marcador de número de diapositiva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pPr rtl="0"/>
            <a:fld id="{3A98EE3D-8CD1-4C3F-BD1C-C98C9596463C}" type="slidenum">
              <a:rPr lang="es-ES" noProof="0" smtClean="0"/>
              <a:t>‹Nº›</a:t>
            </a:fld>
            <a:endParaRPr lang="es-ES" noProof="0" dirty="0"/>
          </a:p>
        </p:txBody>
      </p:sp>
      <p:cxnSp>
        <p:nvCxnSpPr>
          <p:cNvPr id="10" name="Conector recto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hyperlink" Target="https://youtu.be/dGnd9vF_s2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ángulo 23">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dirty="0">
              <a:ln>
                <a:noFill/>
              </a:ln>
              <a:solidFill>
                <a:prstClr val="white"/>
              </a:solidFill>
              <a:effectLst/>
              <a:uLnTx/>
              <a:uFillTx/>
              <a:latin typeface="Speak Pro" panose="020F0502020204030204"/>
              <a:ea typeface="+mn-ea"/>
              <a:cs typeface="+mn-cs"/>
            </a:endParaRPr>
          </a:p>
        </p:txBody>
      </p:sp>
      <p:sp>
        <p:nvSpPr>
          <p:cNvPr id="2" name="Título 1">
            <a:extLst>
              <a:ext uri="{FF2B5EF4-FFF2-40B4-BE49-F238E27FC236}">
                <a16:creationId xmlns:a16="http://schemas.microsoft.com/office/drawing/2014/main" id="{9AB2EA78-AEB3-469B-9025-3B17201A457B}"/>
              </a:ext>
            </a:extLst>
          </p:cNvPr>
          <p:cNvSpPr>
            <a:spLocks noGrp="1"/>
          </p:cNvSpPr>
          <p:nvPr>
            <p:ph type="ctrTitle"/>
          </p:nvPr>
        </p:nvSpPr>
        <p:spPr>
          <a:xfrm>
            <a:off x="6729999" y="639097"/>
            <a:ext cx="4990147" cy="3494791"/>
          </a:xfrm>
        </p:spPr>
        <p:txBody>
          <a:bodyPr rtlCol="0">
            <a:normAutofit/>
          </a:bodyPr>
          <a:lstStyle/>
          <a:p>
            <a:r>
              <a:rPr lang="es-ES" dirty="0"/>
              <a:t>El método científico</a:t>
            </a:r>
          </a:p>
        </p:txBody>
      </p:sp>
      <p:sp>
        <p:nvSpPr>
          <p:cNvPr id="3" name="Subtítulo 2">
            <a:extLst>
              <a:ext uri="{FF2B5EF4-FFF2-40B4-BE49-F238E27FC236}">
                <a16:creationId xmlns:a16="http://schemas.microsoft.com/office/drawing/2014/main" id="{255E1F2F-E259-4EA8-9FFD-3A10AF541859}"/>
              </a:ext>
            </a:extLst>
          </p:cNvPr>
          <p:cNvSpPr>
            <a:spLocks noGrp="1"/>
          </p:cNvSpPr>
          <p:nvPr>
            <p:ph type="subTitle" idx="1"/>
          </p:nvPr>
        </p:nvSpPr>
        <p:spPr>
          <a:xfrm>
            <a:off x="6729999" y="4455621"/>
            <a:ext cx="4829101" cy="661322"/>
          </a:xfrm>
        </p:spPr>
        <p:txBody>
          <a:bodyPr rtlCol="0">
            <a:normAutofit/>
          </a:bodyPr>
          <a:lstStyle/>
          <a:p>
            <a:pPr rtl="0"/>
            <a:r>
              <a:rPr lang="es-ES" dirty="0"/>
              <a:t>QUINTO DE PRIMARIA</a:t>
            </a:r>
          </a:p>
          <a:p>
            <a:pPr rtl="0"/>
            <a:endParaRPr lang="es-ES" dirty="0"/>
          </a:p>
        </p:txBody>
      </p:sp>
      <p:pic>
        <p:nvPicPr>
          <p:cNvPr id="6" name="Imagen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6096000" cy="6857990"/>
          </a:xfrm>
          <a:prstGeom prst="rect">
            <a:avLst/>
          </a:prstGeom>
        </p:spPr>
      </p:pic>
      <p:cxnSp>
        <p:nvCxnSpPr>
          <p:cNvPr id="26" name="Conector recto 25">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F59752C0-03FD-FB82-773A-8FEAEEFBAC08}"/>
              </a:ext>
            </a:extLst>
          </p:cNvPr>
          <p:cNvSpPr txBox="1"/>
          <p:nvPr/>
        </p:nvSpPr>
        <p:spPr>
          <a:xfrm>
            <a:off x="8303490" y="5357091"/>
            <a:ext cx="2623127" cy="369332"/>
          </a:xfrm>
          <a:prstGeom prst="rect">
            <a:avLst/>
          </a:prstGeom>
          <a:noFill/>
        </p:spPr>
        <p:txBody>
          <a:bodyPr wrap="square" rtlCol="0">
            <a:spAutoFit/>
          </a:bodyPr>
          <a:lstStyle/>
          <a:p>
            <a:r>
              <a:rPr lang="es-ES" dirty="0"/>
              <a:t>José A. Pérez de la Rosa</a:t>
            </a:r>
          </a:p>
        </p:txBody>
      </p:sp>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dirty="0"/>
              <a:t>¿Qué es el método científico?</a:t>
            </a:r>
          </a:p>
        </p:txBody>
      </p:sp>
      <p:graphicFrame>
        <p:nvGraphicFramePr>
          <p:cNvPr id="4" name="Marcador de contenido 2" descr="Gráfico de SmartArt">
            <a:extLst>
              <a:ext uri="{FF2B5EF4-FFF2-40B4-BE49-F238E27FC236}">
                <a16:creationId xmlns:a16="http://schemas.microsoft.com/office/drawing/2014/main" id="{59F5A1AC-D08D-42AE-B94A-1CAFB517D846}"/>
              </a:ext>
            </a:extLst>
          </p:cNvPr>
          <p:cNvGraphicFramePr>
            <a:graphicFrameLocks noGrp="1"/>
          </p:cNvGraphicFramePr>
          <p:nvPr>
            <p:ph idx="1"/>
            <p:extLst>
              <p:ext uri="{D42A27DB-BD31-4B8C-83A1-F6EECF244321}">
                <p14:modId xmlns:p14="http://schemas.microsoft.com/office/powerpoint/2010/main" val="624248173"/>
              </p:ext>
            </p:extLst>
          </p:nvPr>
        </p:nvGraphicFramePr>
        <p:xfrm>
          <a:off x="1066800" y="2098515"/>
          <a:ext cx="10058400" cy="25166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356CDF96-ACDF-CC22-A203-5FFD5EFC3BB1}"/>
              </a:ext>
            </a:extLst>
          </p:cNvPr>
          <p:cNvSpPr txBox="1"/>
          <p:nvPr/>
        </p:nvSpPr>
        <p:spPr>
          <a:xfrm>
            <a:off x="681487" y="4822166"/>
            <a:ext cx="11050438" cy="369332"/>
          </a:xfrm>
          <a:prstGeom prst="rect">
            <a:avLst/>
          </a:prstGeom>
          <a:noFill/>
        </p:spPr>
        <p:txBody>
          <a:bodyPr wrap="square" rtlCol="0">
            <a:spAutoFit/>
          </a:bodyPr>
          <a:lstStyle/>
          <a:p>
            <a:r>
              <a:rPr lang="es-ES" sz="1800" b="1" dirty="0">
                <a:solidFill>
                  <a:srgbClr val="FF0000"/>
                </a:solidFill>
                <a:effectLst/>
                <a:latin typeface="Times New Roman" panose="02020603050405020304" pitchFamily="18" charset="0"/>
                <a:ea typeface="Times New Roman" panose="02020603050405020304" pitchFamily="18" charset="0"/>
              </a:rPr>
              <a:t>El método científico lo usamos para poder encontrar una respuesta fiable a la pregunta que nos hayamos hecho</a:t>
            </a:r>
            <a:endParaRPr lang="es-ES" b="1" dirty="0">
              <a:solidFill>
                <a:srgbClr val="FF0000"/>
              </a:solidFill>
            </a:endParaRPr>
          </a:p>
        </p:txBody>
      </p:sp>
    </p:spTree>
    <p:extLst>
      <p:ext uri="{BB962C8B-B14F-4D97-AF65-F5344CB8AC3E}">
        <p14:creationId xmlns:p14="http://schemas.microsoft.com/office/powerpoint/2010/main" val="26552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BD2E06-C3B9-554D-3FF2-FE1932E9FFBD}"/>
              </a:ext>
            </a:extLst>
          </p:cNvPr>
          <p:cNvSpPr>
            <a:spLocks noGrp="1"/>
          </p:cNvSpPr>
          <p:nvPr>
            <p:ph type="title"/>
          </p:nvPr>
        </p:nvSpPr>
        <p:spPr/>
        <p:txBody>
          <a:bodyPr/>
          <a:lstStyle/>
          <a:p>
            <a:r>
              <a:rPr lang="es-ES" dirty="0"/>
              <a:t>Veamos un video</a:t>
            </a:r>
          </a:p>
        </p:txBody>
      </p:sp>
      <p:sp>
        <p:nvSpPr>
          <p:cNvPr id="3" name="Marcador de contenido 2">
            <a:extLst>
              <a:ext uri="{FF2B5EF4-FFF2-40B4-BE49-F238E27FC236}">
                <a16:creationId xmlns:a16="http://schemas.microsoft.com/office/drawing/2014/main" id="{C657C32B-9021-C9BF-AFE2-32EDADA8C74D}"/>
              </a:ext>
            </a:extLst>
          </p:cNvPr>
          <p:cNvSpPr>
            <a:spLocks noGrp="1"/>
          </p:cNvSpPr>
          <p:nvPr>
            <p:ph idx="1"/>
          </p:nvPr>
        </p:nvSpPr>
        <p:spPr/>
        <p:txBody>
          <a:bodyPr/>
          <a:lstStyle/>
          <a:p>
            <a:r>
              <a:rPr lang="es-ES" sz="2000" u="sng" dirty="0">
                <a:solidFill>
                  <a:srgbClr val="0563C1"/>
                </a:solidFill>
                <a:effectLst/>
                <a:latin typeface="Times New Roman" panose="02020603050405020304" pitchFamily="18" charset="0"/>
                <a:ea typeface="Times New Roman" panose="02020603050405020304" pitchFamily="18" charset="0"/>
                <a:hlinkClick r:id="rId2"/>
              </a:rPr>
              <a:t>https://youtu.be/dGnd9vF_s2A</a:t>
            </a:r>
            <a:endParaRPr lang="es-ES" sz="2000" u="sng" dirty="0">
              <a:solidFill>
                <a:srgbClr val="0563C1"/>
              </a:solidFill>
              <a:effectLst/>
              <a:latin typeface="Times New Roman" panose="02020603050405020304" pitchFamily="18" charset="0"/>
              <a:ea typeface="Times New Roman" panose="02020603050405020304" pitchFamily="18" charset="0"/>
            </a:endParaRPr>
          </a:p>
          <a:p>
            <a:endParaRPr lang="es-ES" dirty="0"/>
          </a:p>
        </p:txBody>
      </p:sp>
    </p:spTree>
    <p:extLst>
      <p:ext uri="{BB962C8B-B14F-4D97-AF65-F5344CB8AC3E}">
        <p14:creationId xmlns:p14="http://schemas.microsoft.com/office/powerpoint/2010/main" val="609698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F414A6-5031-BE4F-ADE8-6AD4ACEF02A5}"/>
              </a:ext>
            </a:extLst>
          </p:cNvPr>
          <p:cNvSpPr>
            <a:spLocks noGrp="1"/>
          </p:cNvSpPr>
          <p:nvPr>
            <p:ph type="title"/>
          </p:nvPr>
        </p:nvSpPr>
        <p:spPr/>
        <p:txBody>
          <a:bodyPr/>
          <a:lstStyle/>
          <a:p>
            <a:r>
              <a:rPr lang="es-ES" dirty="0"/>
              <a:t>Pasos del método científico</a:t>
            </a:r>
          </a:p>
        </p:txBody>
      </p:sp>
      <p:sp>
        <p:nvSpPr>
          <p:cNvPr id="3" name="Marcador de contenido 2">
            <a:extLst>
              <a:ext uri="{FF2B5EF4-FFF2-40B4-BE49-F238E27FC236}">
                <a16:creationId xmlns:a16="http://schemas.microsoft.com/office/drawing/2014/main" id="{D2359A54-88E5-5E65-3A0A-9157AD4D3F28}"/>
              </a:ext>
            </a:extLst>
          </p:cNvPr>
          <p:cNvSpPr>
            <a:spLocks noGrp="1"/>
          </p:cNvSpPr>
          <p:nvPr>
            <p:ph idx="1"/>
          </p:nvPr>
        </p:nvSpPr>
        <p:spPr/>
        <p:txBody>
          <a:bodyPr/>
          <a:lstStyle/>
          <a:p>
            <a:pPr>
              <a:lnSpc>
                <a:spcPct val="100000"/>
              </a:lnSpc>
              <a:spcBef>
                <a:spcPts val="0"/>
              </a:spcBef>
              <a:spcAft>
                <a:spcPts val="0"/>
              </a:spcAft>
            </a:pPr>
            <a:r>
              <a:rPr lang="es-ES" sz="1800" b="1" dirty="0">
                <a:effectLst/>
                <a:latin typeface="Times New Roman" panose="02020603050405020304" pitchFamily="18" charset="0"/>
                <a:ea typeface="Times New Roman" panose="02020603050405020304" pitchFamily="18" charset="0"/>
              </a:rPr>
              <a:t>Se puede resumir en 6 simples pasos</a:t>
            </a:r>
            <a:r>
              <a:rPr lang="es-ES" sz="1800" dirty="0">
                <a:effectLst/>
                <a:latin typeface="Times New Roman" panose="02020603050405020304" pitchFamily="18" charset="0"/>
                <a:ea typeface="Times New Roman" panose="02020603050405020304" pitchFamily="18" charset="0"/>
              </a:rPr>
              <a:t> </a:t>
            </a:r>
          </a:p>
          <a:p>
            <a:pPr marL="1800000" indent="-457200">
              <a:lnSpc>
                <a:spcPct val="100000"/>
              </a:lnSpc>
              <a:spcBef>
                <a:spcPts val="0"/>
              </a:spcBef>
              <a:spcAft>
                <a:spcPts val="0"/>
              </a:spcAft>
              <a:buFont typeface="+mj-lt"/>
              <a:buAutoNum type="arabicPeriod"/>
            </a:pPr>
            <a:r>
              <a:rPr lang="es-ES" b="1" dirty="0">
                <a:effectLst/>
                <a:latin typeface="Times New Roman" panose="02020603050405020304" pitchFamily="18" charset="0"/>
                <a:ea typeface="Times New Roman" panose="02020603050405020304" pitchFamily="18" charset="0"/>
              </a:rPr>
              <a:t>Observación</a:t>
            </a:r>
          </a:p>
          <a:p>
            <a:pPr marL="1800000" indent="-457200">
              <a:lnSpc>
                <a:spcPct val="100000"/>
              </a:lnSpc>
              <a:spcBef>
                <a:spcPts val="0"/>
              </a:spcBef>
              <a:spcAft>
                <a:spcPts val="0"/>
              </a:spcAft>
              <a:buFont typeface="+mj-lt"/>
              <a:buAutoNum type="arabicPeriod"/>
            </a:pPr>
            <a:r>
              <a:rPr lang="es-ES" sz="2000" b="1" dirty="0">
                <a:effectLst/>
                <a:latin typeface="Times New Roman" panose="02020603050405020304" pitchFamily="18" charset="0"/>
                <a:ea typeface="Times New Roman" panose="02020603050405020304" pitchFamily="18" charset="0"/>
              </a:rPr>
              <a:t>Planteamiento del problema o investigación</a:t>
            </a:r>
            <a:endParaRPr lang="es-ES" dirty="0">
              <a:effectLst/>
              <a:latin typeface="Times New Roman" panose="02020603050405020304" pitchFamily="18" charset="0"/>
              <a:ea typeface="Calibri" panose="020F0502020204030204" pitchFamily="34" charset="0"/>
            </a:endParaRPr>
          </a:p>
          <a:p>
            <a:pPr marL="1800000" indent="-457200">
              <a:lnSpc>
                <a:spcPct val="100000"/>
              </a:lnSpc>
              <a:spcBef>
                <a:spcPts val="0"/>
              </a:spcBef>
              <a:spcAft>
                <a:spcPts val="0"/>
              </a:spcAft>
              <a:buFont typeface="+mj-lt"/>
              <a:buAutoNum type="arabicPeriod"/>
            </a:pPr>
            <a:r>
              <a:rPr lang="es-ES" sz="2000" b="1" dirty="0">
                <a:effectLst/>
                <a:latin typeface="Times New Roman" panose="02020603050405020304" pitchFamily="18" charset="0"/>
                <a:ea typeface="Times New Roman" panose="02020603050405020304" pitchFamily="18" charset="0"/>
              </a:rPr>
              <a:t>Formulación de la hipótesis</a:t>
            </a:r>
            <a:endParaRPr lang="es-ES" dirty="0">
              <a:effectLst/>
              <a:latin typeface="Times New Roman" panose="02020603050405020304" pitchFamily="18" charset="0"/>
              <a:ea typeface="Calibri" panose="020F0502020204030204" pitchFamily="34" charset="0"/>
            </a:endParaRPr>
          </a:p>
          <a:p>
            <a:pPr marL="1800000" indent="-457200">
              <a:lnSpc>
                <a:spcPct val="100000"/>
              </a:lnSpc>
              <a:spcBef>
                <a:spcPts val="0"/>
              </a:spcBef>
              <a:spcAft>
                <a:spcPts val="0"/>
              </a:spcAft>
              <a:buFont typeface="+mj-lt"/>
              <a:buAutoNum type="arabicPeriod"/>
            </a:pPr>
            <a:r>
              <a:rPr lang="es-ES" sz="2000" b="1" dirty="0">
                <a:effectLst/>
                <a:latin typeface="Times New Roman" panose="02020603050405020304" pitchFamily="18" charset="0"/>
                <a:ea typeface="Times New Roman" panose="02020603050405020304" pitchFamily="18" charset="0"/>
              </a:rPr>
              <a:t>Experimentación</a:t>
            </a:r>
            <a:endParaRPr lang="es-ES" dirty="0">
              <a:effectLst/>
              <a:latin typeface="Times New Roman" panose="02020603050405020304" pitchFamily="18" charset="0"/>
              <a:ea typeface="Calibri" panose="020F0502020204030204" pitchFamily="34" charset="0"/>
            </a:endParaRPr>
          </a:p>
          <a:p>
            <a:pPr marL="1800000" indent="-457200">
              <a:lnSpc>
                <a:spcPct val="100000"/>
              </a:lnSpc>
              <a:spcBef>
                <a:spcPts val="0"/>
              </a:spcBef>
              <a:spcAft>
                <a:spcPts val="0"/>
              </a:spcAft>
              <a:buFont typeface="+mj-lt"/>
              <a:buAutoNum type="arabicPeriod"/>
            </a:pPr>
            <a:r>
              <a:rPr lang="es-ES" sz="2000" b="1" dirty="0">
                <a:effectLst/>
                <a:latin typeface="Times New Roman" panose="02020603050405020304" pitchFamily="18" charset="0"/>
                <a:ea typeface="Times New Roman" panose="02020603050405020304" pitchFamily="18" charset="0"/>
              </a:rPr>
              <a:t>Organización, registro y análisis de datos</a:t>
            </a:r>
            <a:endParaRPr lang="es-ES" dirty="0">
              <a:effectLst/>
              <a:latin typeface="Times New Roman" panose="02020603050405020304" pitchFamily="18" charset="0"/>
              <a:ea typeface="Calibri" panose="020F0502020204030204" pitchFamily="34" charset="0"/>
            </a:endParaRPr>
          </a:p>
          <a:p>
            <a:pPr marL="1800000" indent="-457200">
              <a:lnSpc>
                <a:spcPct val="100000"/>
              </a:lnSpc>
              <a:spcBef>
                <a:spcPts val="0"/>
              </a:spcBef>
              <a:spcAft>
                <a:spcPts val="0"/>
              </a:spcAft>
              <a:buFont typeface="+mj-lt"/>
              <a:buAutoNum type="arabicPeriod"/>
            </a:pPr>
            <a:r>
              <a:rPr lang="es-ES" sz="2000" b="1" dirty="0">
                <a:effectLst/>
                <a:latin typeface="Times New Roman" panose="02020603050405020304" pitchFamily="18" charset="0"/>
                <a:ea typeface="Times New Roman" panose="02020603050405020304" pitchFamily="18" charset="0"/>
              </a:rPr>
              <a:t>Conclusiones</a:t>
            </a:r>
            <a:endParaRPr lang="es-ES" dirty="0">
              <a:effectLst/>
              <a:latin typeface="Times New Roman" panose="02020603050405020304" pitchFamily="18" charset="0"/>
              <a:ea typeface="Calibri" panose="020F0502020204030204" pitchFamily="34" charset="0"/>
            </a:endParaRPr>
          </a:p>
          <a:p>
            <a:endParaRPr lang="es-ES" dirty="0"/>
          </a:p>
        </p:txBody>
      </p:sp>
    </p:spTree>
    <p:extLst>
      <p:ext uri="{BB962C8B-B14F-4D97-AF65-F5344CB8AC3E}">
        <p14:creationId xmlns:p14="http://schemas.microsoft.com/office/powerpoint/2010/main" val="2055138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68E676-9DD0-4E98-455A-F339E3C5811B}"/>
              </a:ext>
            </a:extLst>
          </p:cNvPr>
          <p:cNvSpPr>
            <a:spLocks noGrp="1"/>
          </p:cNvSpPr>
          <p:nvPr>
            <p:ph type="title"/>
          </p:nvPr>
        </p:nvSpPr>
        <p:spPr/>
        <p:txBody>
          <a:bodyPr/>
          <a:lstStyle/>
          <a:p>
            <a:r>
              <a:rPr lang="es-ES" dirty="0"/>
              <a:t>Analizamos los seis pasos del método científico</a:t>
            </a:r>
          </a:p>
        </p:txBody>
      </p:sp>
      <p:sp>
        <p:nvSpPr>
          <p:cNvPr id="3" name="Marcador de contenido 2">
            <a:extLst>
              <a:ext uri="{FF2B5EF4-FFF2-40B4-BE49-F238E27FC236}">
                <a16:creationId xmlns:a16="http://schemas.microsoft.com/office/drawing/2014/main" id="{E687931D-0FD1-C70F-DF8E-2B900E0DA13A}"/>
              </a:ext>
            </a:extLst>
          </p:cNvPr>
          <p:cNvSpPr>
            <a:spLocks noGrp="1"/>
          </p:cNvSpPr>
          <p:nvPr>
            <p:ph sz="half" idx="1"/>
          </p:nvPr>
        </p:nvSpPr>
        <p:spPr/>
        <p:txBody>
          <a:bodyPr>
            <a:normAutofit lnSpcReduction="10000"/>
          </a:bodyPr>
          <a:lstStyle/>
          <a:p>
            <a:r>
              <a:rPr lang="es-ES" sz="2400" b="1" dirty="0">
                <a:effectLst/>
                <a:latin typeface="Times New Roman" panose="02020603050405020304" pitchFamily="18" charset="0"/>
                <a:ea typeface="Times New Roman" panose="02020603050405020304" pitchFamily="18" charset="0"/>
              </a:rPr>
              <a:t>1.Observación</a:t>
            </a:r>
            <a:endParaRPr lang="es-ES" sz="2000" dirty="0">
              <a:effectLst/>
              <a:latin typeface="Times New Roman" panose="02020603050405020304" pitchFamily="18" charset="0"/>
              <a:ea typeface="Calibri" panose="020F0502020204030204" pitchFamily="34" charset="0"/>
            </a:endParaRPr>
          </a:p>
          <a:p>
            <a:pPr algn="just"/>
            <a:r>
              <a:rPr lang="es-ES" sz="2000" dirty="0">
                <a:effectLst/>
                <a:latin typeface="Times New Roman" panose="02020603050405020304" pitchFamily="18" charset="0"/>
                <a:ea typeface="Times New Roman" panose="02020603050405020304" pitchFamily="18" charset="0"/>
              </a:rPr>
              <a:t>El primer paso del método científico es observar. Como sabrás, observar es mucho más que mirar. Podríamos decir que este primer paso surge de una pregunta. De una duda. En el vídeo, la pregunta es «por qué una planta crece más que la otra». Y para resolver la pregunta podemos usar un microscopio, lupa o telescopio en mano (según el momento o situación) para analizar los hechos y recoger datos.</a:t>
            </a:r>
            <a:endParaRPr lang="es-ES" sz="2000" dirty="0">
              <a:effectLst/>
              <a:latin typeface="Times New Roman" panose="02020603050405020304" pitchFamily="18" charset="0"/>
              <a:ea typeface="Calibri" panose="020F0502020204030204" pitchFamily="34" charset="0"/>
            </a:endParaRPr>
          </a:p>
          <a:p>
            <a:endParaRPr lang="es-ES" dirty="0"/>
          </a:p>
        </p:txBody>
      </p:sp>
      <p:sp>
        <p:nvSpPr>
          <p:cNvPr id="4" name="Marcador de contenido 3">
            <a:extLst>
              <a:ext uri="{FF2B5EF4-FFF2-40B4-BE49-F238E27FC236}">
                <a16:creationId xmlns:a16="http://schemas.microsoft.com/office/drawing/2014/main" id="{2D9BE61A-8B3F-8AD4-0B49-9462DAD8E14B}"/>
              </a:ext>
            </a:extLst>
          </p:cNvPr>
          <p:cNvSpPr>
            <a:spLocks noGrp="1"/>
          </p:cNvSpPr>
          <p:nvPr>
            <p:ph sz="half" idx="2"/>
          </p:nvPr>
        </p:nvSpPr>
        <p:spPr/>
        <p:txBody>
          <a:bodyPr>
            <a:normAutofit lnSpcReduction="10000"/>
          </a:bodyPr>
          <a:lstStyle/>
          <a:p>
            <a:r>
              <a:rPr lang="es-ES" sz="2400" b="1" dirty="0">
                <a:effectLst/>
                <a:latin typeface="Times New Roman" panose="02020603050405020304" pitchFamily="18" charset="0"/>
                <a:ea typeface="Times New Roman" panose="02020603050405020304" pitchFamily="18" charset="0"/>
              </a:rPr>
              <a:t>2. Planteamiento del problema o investigación</a:t>
            </a:r>
            <a:endParaRPr lang="es-ES" sz="2000" dirty="0">
              <a:effectLst/>
              <a:latin typeface="Times New Roman" panose="02020603050405020304" pitchFamily="18" charset="0"/>
              <a:ea typeface="Calibri" panose="020F0502020204030204" pitchFamily="34" charset="0"/>
            </a:endParaRPr>
          </a:p>
          <a:p>
            <a:pPr algn="just"/>
            <a:r>
              <a:rPr lang="es-ES" sz="2000" dirty="0">
                <a:effectLst/>
                <a:latin typeface="Times New Roman" panose="02020603050405020304" pitchFamily="18" charset="0"/>
                <a:ea typeface="Times New Roman" panose="02020603050405020304" pitchFamily="18" charset="0"/>
              </a:rPr>
              <a:t>Tras la observación toca recabar datos. </a:t>
            </a:r>
            <a:r>
              <a:rPr lang="es-ES" sz="2000" b="1" dirty="0">
                <a:effectLst/>
                <a:latin typeface="Times New Roman" panose="02020603050405020304" pitchFamily="18" charset="0"/>
                <a:ea typeface="Times New Roman" panose="02020603050405020304" pitchFamily="18" charset="0"/>
              </a:rPr>
              <a:t>Obtener información</a:t>
            </a:r>
            <a:r>
              <a:rPr lang="es-ES" sz="2000" dirty="0">
                <a:effectLst/>
                <a:latin typeface="Times New Roman" panose="02020603050405020304" pitchFamily="18" charset="0"/>
                <a:ea typeface="Times New Roman" panose="02020603050405020304" pitchFamily="18" charset="0"/>
              </a:rPr>
              <a:t> para plantear una pregunta clara y concisa. En el vídeo se empiezan a tomar medidas de las plantas.</a:t>
            </a:r>
            <a:endParaRPr lang="es-ES" sz="2000" dirty="0">
              <a:effectLst/>
              <a:latin typeface="Times New Roman" panose="02020603050405020304" pitchFamily="18" charset="0"/>
              <a:ea typeface="Calibri" panose="020F0502020204030204" pitchFamily="34" charset="0"/>
            </a:endParaRPr>
          </a:p>
          <a:p>
            <a:endParaRPr lang="es-ES" dirty="0"/>
          </a:p>
        </p:txBody>
      </p:sp>
    </p:spTree>
    <p:extLst>
      <p:ext uri="{BB962C8B-B14F-4D97-AF65-F5344CB8AC3E}">
        <p14:creationId xmlns:p14="http://schemas.microsoft.com/office/powerpoint/2010/main" val="3849576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1C84DE5-BF43-BB58-059A-E04A1A0CDDA4}"/>
              </a:ext>
            </a:extLst>
          </p:cNvPr>
          <p:cNvSpPr>
            <a:spLocks noGrp="1"/>
          </p:cNvSpPr>
          <p:nvPr>
            <p:ph sz="half" idx="1"/>
          </p:nvPr>
        </p:nvSpPr>
        <p:spPr/>
        <p:txBody>
          <a:bodyPr>
            <a:normAutofit fontScale="92500" lnSpcReduction="10000"/>
          </a:bodyPr>
          <a:lstStyle/>
          <a:p>
            <a:r>
              <a:rPr lang="es-ES" sz="2400" b="1" dirty="0">
                <a:effectLst/>
                <a:latin typeface="Times New Roman" panose="02020603050405020304" pitchFamily="18" charset="0"/>
                <a:ea typeface="Times New Roman" panose="02020603050405020304" pitchFamily="18" charset="0"/>
              </a:rPr>
              <a:t>3. Formulación de la hipótesis</a:t>
            </a:r>
            <a:endParaRPr lang="es-ES" sz="2000" dirty="0">
              <a:effectLst/>
              <a:latin typeface="Times New Roman" panose="02020603050405020304" pitchFamily="18" charset="0"/>
              <a:ea typeface="Calibri" panose="020F0502020204030204" pitchFamily="34" charset="0"/>
            </a:endParaRPr>
          </a:p>
          <a:p>
            <a:pPr algn="just"/>
            <a:r>
              <a:rPr lang="es-ES" sz="2000" b="1" dirty="0">
                <a:effectLst/>
                <a:latin typeface="Times New Roman" panose="02020603050405020304" pitchFamily="18" charset="0"/>
                <a:ea typeface="Times New Roman" panose="02020603050405020304" pitchFamily="18" charset="0"/>
              </a:rPr>
              <a:t>​​</a:t>
            </a:r>
            <a:r>
              <a:rPr lang="es-ES" sz="2000" dirty="0">
                <a:effectLst/>
                <a:latin typeface="Times New Roman" panose="02020603050405020304" pitchFamily="18" charset="0"/>
                <a:ea typeface="Times New Roman" panose="02020603050405020304" pitchFamily="18" charset="0"/>
              </a:rPr>
              <a:t>Este paso se puede resumir más fácilmente. Toca</a:t>
            </a:r>
            <a:r>
              <a:rPr lang="es-ES" sz="2000" b="1" dirty="0">
                <a:effectLst/>
                <a:latin typeface="Times New Roman" panose="02020603050405020304" pitchFamily="18" charset="0"/>
                <a:ea typeface="Times New Roman" panose="02020603050405020304" pitchFamily="18" charset="0"/>
              </a:rPr>
              <a:t> pensar en varias respuestas</a:t>
            </a:r>
            <a:r>
              <a:rPr lang="es-ES" sz="2000" dirty="0">
                <a:effectLst/>
                <a:latin typeface="Times New Roman" panose="02020603050405020304" pitchFamily="18" charset="0"/>
                <a:ea typeface="Times New Roman" panose="02020603050405020304" pitchFamily="18" charset="0"/>
              </a:rPr>
              <a:t> a tu pregunta. Por ejemplo, si hablamos de las plantas como en el vídeo, una hipótesis puede ser que necesitan música. O sol. El objetivo es dar respuestas posibles a las dudas que hemos planteado previamente, y estas se llaman hipótesis.</a:t>
            </a:r>
            <a:endParaRPr lang="es-ES" sz="2000" dirty="0">
              <a:effectLst/>
              <a:latin typeface="Times New Roman" panose="02020603050405020304" pitchFamily="18" charset="0"/>
              <a:ea typeface="Calibri" panose="020F0502020204030204" pitchFamily="34" charset="0"/>
            </a:endParaRPr>
          </a:p>
          <a:p>
            <a:endParaRPr lang="es-ES" dirty="0"/>
          </a:p>
        </p:txBody>
      </p:sp>
      <p:sp>
        <p:nvSpPr>
          <p:cNvPr id="4" name="Marcador de contenido 3">
            <a:extLst>
              <a:ext uri="{FF2B5EF4-FFF2-40B4-BE49-F238E27FC236}">
                <a16:creationId xmlns:a16="http://schemas.microsoft.com/office/drawing/2014/main" id="{F42109FA-161F-A202-0A86-403DCF8E8DE7}"/>
              </a:ext>
            </a:extLst>
          </p:cNvPr>
          <p:cNvSpPr>
            <a:spLocks noGrp="1"/>
          </p:cNvSpPr>
          <p:nvPr>
            <p:ph sz="half" idx="2"/>
          </p:nvPr>
        </p:nvSpPr>
        <p:spPr/>
        <p:txBody>
          <a:bodyPr>
            <a:normAutofit fontScale="92500" lnSpcReduction="10000"/>
          </a:bodyPr>
          <a:lstStyle/>
          <a:p>
            <a:r>
              <a:rPr lang="es-ES" sz="2400" b="1" dirty="0">
                <a:effectLst/>
                <a:latin typeface="Times New Roman" panose="02020603050405020304" pitchFamily="18" charset="0"/>
                <a:ea typeface="Times New Roman" panose="02020603050405020304" pitchFamily="18" charset="0"/>
              </a:rPr>
              <a:t>4. Experimentación</a:t>
            </a:r>
            <a:endParaRPr lang="es-ES" sz="2000" dirty="0">
              <a:effectLst/>
              <a:latin typeface="Times New Roman" panose="02020603050405020304" pitchFamily="18" charset="0"/>
              <a:ea typeface="Calibri" panose="020F0502020204030204" pitchFamily="34" charset="0"/>
            </a:endParaRPr>
          </a:p>
          <a:p>
            <a:pPr algn="just"/>
            <a:r>
              <a:rPr lang="es-ES" sz="2000" dirty="0">
                <a:effectLst/>
                <a:latin typeface="Times New Roman" panose="02020603050405020304" pitchFamily="18" charset="0"/>
                <a:ea typeface="Times New Roman" panose="02020603050405020304" pitchFamily="18" charset="0"/>
              </a:rPr>
              <a:t>Ahora el objetivo es </a:t>
            </a:r>
            <a:r>
              <a:rPr lang="es-ES" sz="2000" b="1" dirty="0">
                <a:effectLst/>
                <a:latin typeface="Times New Roman" panose="02020603050405020304" pitchFamily="18" charset="0"/>
                <a:ea typeface="Times New Roman" panose="02020603050405020304" pitchFamily="18" charset="0"/>
              </a:rPr>
              <a:t>confirmar o rechazar las</a:t>
            </a:r>
            <a:r>
              <a:rPr lang="es-ES" sz="2000" dirty="0">
                <a:effectLst/>
                <a:latin typeface="Times New Roman" panose="02020603050405020304" pitchFamily="18" charset="0"/>
                <a:ea typeface="Times New Roman" panose="02020603050405020304" pitchFamily="18" charset="0"/>
              </a:rPr>
              <a:t> </a:t>
            </a:r>
            <a:r>
              <a:rPr lang="es-ES" sz="2000" b="1" dirty="0">
                <a:effectLst/>
                <a:latin typeface="Times New Roman" panose="02020603050405020304" pitchFamily="18" charset="0"/>
                <a:ea typeface="Times New Roman" panose="02020603050405020304" pitchFamily="18" charset="0"/>
              </a:rPr>
              <a:t>hipótesis</a:t>
            </a:r>
            <a:r>
              <a:rPr lang="es-ES" sz="2000" dirty="0">
                <a:effectLst/>
                <a:latin typeface="Times New Roman" panose="02020603050405020304" pitchFamily="18" charset="0"/>
                <a:ea typeface="Times New Roman" panose="02020603050405020304" pitchFamily="18" charset="0"/>
              </a:rPr>
              <a:t>. Y hay que decir que no pasa nada si nos equivocamos, se pueden cambiar las hipótesis sin miedo. Vamos a centrarnos en observar, medir, registrar resultados y compararlos, así que podríamos decir que esta es la parte más divertida del método. ¡Y sobre todo hay que tener paciencia! En el vídeo, por ejemplo, se podría haber cambiado la hipótesis y exponer la planta al sol menos tiempo.</a:t>
            </a:r>
            <a:endParaRPr lang="es-ES" sz="2000" dirty="0">
              <a:effectLst/>
              <a:latin typeface="Times New Roman" panose="02020603050405020304" pitchFamily="18" charset="0"/>
              <a:ea typeface="Calibri" panose="020F0502020204030204" pitchFamily="34" charset="0"/>
            </a:endParaRPr>
          </a:p>
          <a:p>
            <a:endParaRPr lang="es-ES" dirty="0"/>
          </a:p>
        </p:txBody>
      </p:sp>
    </p:spTree>
    <p:extLst>
      <p:ext uri="{BB962C8B-B14F-4D97-AF65-F5344CB8AC3E}">
        <p14:creationId xmlns:p14="http://schemas.microsoft.com/office/powerpoint/2010/main" val="3014091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3B79021-5912-29AA-7769-1A525F16F6D8}"/>
              </a:ext>
            </a:extLst>
          </p:cNvPr>
          <p:cNvSpPr>
            <a:spLocks noGrp="1"/>
          </p:cNvSpPr>
          <p:nvPr>
            <p:ph sz="half" idx="1"/>
          </p:nvPr>
        </p:nvSpPr>
        <p:spPr/>
        <p:txBody>
          <a:bodyPr>
            <a:normAutofit fontScale="92500" lnSpcReduction="20000"/>
          </a:bodyPr>
          <a:lstStyle/>
          <a:p>
            <a:r>
              <a:rPr lang="es-ES" sz="2400" b="1" dirty="0">
                <a:effectLst/>
                <a:latin typeface="Times New Roman" panose="02020603050405020304" pitchFamily="18" charset="0"/>
                <a:ea typeface="Times New Roman" panose="02020603050405020304" pitchFamily="18" charset="0"/>
              </a:rPr>
              <a:t>5. Organización, registro y análisis de datos</a:t>
            </a:r>
            <a:endParaRPr lang="es-ES" sz="2000" dirty="0">
              <a:effectLst/>
              <a:latin typeface="Times New Roman" panose="02020603050405020304" pitchFamily="18" charset="0"/>
              <a:ea typeface="Calibri" panose="020F0502020204030204" pitchFamily="34" charset="0"/>
            </a:endParaRPr>
          </a:p>
          <a:p>
            <a:pPr algn="just"/>
            <a:r>
              <a:rPr lang="es-ES" sz="2000" dirty="0">
                <a:effectLst/>
                <a:latin typeface="Times New Roman" panose="02020603050405020304" pitchFamily="18" charset="0"/>
                <a:ea typeface="Times New Roman" panose="02020603050405020304" pitchFamily="18" charset="0"/>
              </a:rPr>
              <a:t>Ahora vamos a </a:t>
            </a:r>
            <a:r>
              <a:rPr lang="es-ES" sz="2000" b="1" dirty="0">
                <a:effectLst/>
                <a:latin typeface="Times New Roman" panose="02020603050405020304" pitchFamily="18" charset="0"/>
                <a:ea typeface="Times New Roman" panose="02020603050405020304" pitchFamily="18" charset="0"/>
              </a:rPr>
              <a:t>interpretar</a:t>
            </a:r>
            <a:r>
              <a:rPr lang="es-ES" sz="2000" dirty="0">
                <a:effectLst/>
                <a:latin typeface="Times New Roman" panose="02020603050405020304" pitchFamily="18" charset="0"/>
                <a:ea typeface="Times New Roman" panose="02020603050405020304" pitchFamily="18" charset="0"/>
              </a:rPr>
              <a:t> </a:t>
            </a:r>
            <a:r>
              <a:rPr lang="es-ES" sz="2000" b="1" dirty="0">
                <a:effectLst/>
                <a:latin typeface="Times New Roman" panose="02020603050405020304" pitchFamily="18" charset="0"/>
                <a:ea typeface="Times New Roman" panose="02020603050405020304" pitchFamily="18" charset="0"/>
              </a:rPr>
              <a:t>los</a:t>
            </a:r>
            <a:r>
              <a:rPr lang="es-ES" sz="2000" dirty="0">
                <a:effectLst/>
                <a:latin typeface="Times New Roman" panose="02020603050405020304" pitchFamily="18" charset="0"/>
                <a:ea typeface="Times New Roman" panose="02020603050405020304" pitchFamily="18" charset="0"/>
              </a:rPr>
              <a:t> </a:t>
            </a:r>
            <a:r>
              <a:rPr lang="es-ES" sz="2000" b="1" dirty="0">
                <a:effectLst/>
                <a:latin typeface="Times New Roman" panose="02020603050405020304" pitchFamily="18" charset="0"/>
                <a:ea typeface="Times New Roman" panose="02020603050405020304" pitchFamily="18" charset="0"/>
              </a:rPr>
              <a:t>datos</a:t>
            </a:r>
            <a:r>
              <a:rPr lang="es-ES" sz="2000" dirty="0">
                <a:effectLst/>
                <a:latin typeface="Times New Roman" panose="02020603050405020304" pitchFamily="18" charset="0"/>
                <a:ea typeface="Times New Roman" panose="02020603050405020304" pitchFamily="18" charset="0"/>
              </a:rPr>
              <a:t>. Toca realizar tablas y gráficos y anotar todo lo que hemos extraído en los pasos previos. En el vídeo, como veréis, se comparan las medidas de las plantas una vez aplicados los experimentos.</a:t>
            </a:r>
            <a:endParaRPr lang="es-ES" sz="2000" dirty="0">
              <a:effectLst/>
              <a:latin typeface="Times New Roman" panose="02020603050405020304" pitchFamily="18" charset="0"/>
              <a:ea typeface="Calibri" panose="020F0502020204030204" pitchFamily="34" charset="0"/>
            </a:endParaRPr>
          </a:p>
          <a:p>
            <a:endParaRPr lang="es-ES" dirty="0"/>
          </a:p>
        </p:txBody>
      </p:sp>
      <p:sp>
        <p:nvSpPr>
          <p:cNvPr id="4" name="Marcador de contenido 3">
            <a:extLst>
              <a:ext uri="{FF2B5EF4-FFF2-40B4-BE49-F238E27FC236}">
                <a16:creationId xmlns:a16="http://schemas.microsoft.com/office/drawing/2014/main" id="{53307CCB-4B51-B706-8BEA-9420A23C503B}"/>
              </a:ext>
            </a:extLst>
          </p:cNvPr>
          <p:cNvSpPr>
            <a:spLocks noGrp="1"/>
          </p:cNvSpPr>
          <p:nvPr>
            <p:ph sz="half" idx="2"/>
          </p:nvPr>
        </p:nvSpPr>
        <p:spPr/>
        <p:txBody>
          <a:bodyPr>
            <a:normAutofit fontScale="92500" lnSpcReduction="20000"/>
          </a:bodyPr>
          <a:lstStyle/>
          <a:p>
            <a:r>
              <a:rPr lang="es-ES" sz="2400" b="1" dirty="0">
                <a:effectLst/>
                <a:latin typeface="Times New Roman" panose="02020603050405020304" pitchFamily="18" charset="0"/>
                <a:ea typeface="Times New Roman" panose="02020603050405020304" pitchFamily="18" charset="0"/>
              </a:rPr>
              <a:t>6. Conclusiones</a:t>
            </a:r>
            <a:endParaRPr lang="es-ES" sz="2000" dirty="0">
              <a:effectLst/>
              <a:latin typeface="Times New Roman" panose="02020603050405020304" pitchFamily="18" charset="0"/>
              <a:ea typeface="Calibri" panose="020F0502020204030204" pitchFamily="34" charset="0"/>
            </a:endParaRPr>
          </a:p>
          <a:p>
            <a:pPr algn="just"/>
            <a:r>
              <a:rPr lang="es-ES" sz="2000" b="1" dirty="0">
                <a:effectLst/>
                <a:latin typeface="Times New Roman" panose="02020603050405020304" pitchFamily="18" charset="0"/>
                <a:ea typeface="Times New Roman" panose="02020603050405020304" pitchFamily="18" charset="0"/>
              </a:rPr>
              <a:t>Si el experimento confirma las hipótesis</a:t>
            </a:r>
            <a:r>
              <a:rPr lang="es-ES" sz="2000" dirty="0">
                <a:effectLst/>
                <a:latin typeface="Times New Roman" panose="02020603050405020304" pitchFamily="18" charset="0"/>
                <a:ea typeface="Times New Roman" panose="02020603050405020304" pitchFamily="18" charset="0"/>
              </a:rPr>
              <a:t> podemos presentar un informe o un documento con las conclusiones y explicar el proyecto, con los datos pertinentes. Una vez que se han analizado los resultados, se elabora la conclusión de la investigación y se comunica. Pero si el experimento no confirma las hipótesis… </a:t>
            </a:r>
            <a:r>
              <a:rPr lang="es-ES" sz="2000" b="1" dirty="0">
                <a:effectLst/>
                <a:latin typeface="Times New Roman" panose="02020603050405020304" pitchFamily="18" charset="0"/>
                <a:ea typeface="Times New Roman" panose="02020603050405020304" pitchFamily="18" charset="0"/>
              </a:rPr>
              <a:t>tendremos que volver al punto 3</a:t>
            </a:r>
            <a:r>
              <a:rPr lang="es-ES" sz="2000" dirty="0">
                <a:effectLst/>
                <a:latin typeface="Times New Roman" panose="02020603050405020304" pitchFamily="18" charset="0"/>
                <a:ea typeface="Times New Roman" panose="02020603050405020304" pitchFamily="18" charset="0"/>
              </a:rPr>
              <a:t> y plantear de nuevo el proyecto. Pero no pasa nada, la gracia del método científico es que</a:t>
            </a:r>
            <a:r>
              <a:rPr lang="es-ES" sz="2000" b="1" dirty="0">
                <a:effectLst/>
                <a:latin typeface="Times New Roman" panose="02020603050405020304" pitchFamily="18" charset="0"/>
                <a:ea typeface="Times New Roman" panose="02020603050405020304" pitchFamily="18" charset="0"/>
              </a:rPr>
              <a:t> siempre se puede</a:t>
            </a:r>
            <a:r>
              <a:rPr lang="es-ES" sz="2000" dirty="0">
                <a:effectLst/>
                <a:latin typeface="Times New Roman" panose="02020603050405020304" pitchFamily="18" charset="0"/>
                <a:ea typeface="Times New Roman" panose="02020603050405020304" pitchFamily="18" charset="0"/>
              </a:rPr>
              <a:t> </a:t>
            </a:r>
            <a:r>
              <a:rPr lang="es-ES" sz="2000" b="1" dirty="0">
                <a:effectLst/>
                <a:latin typeface="Times New Roman" panose="02020603050405020304" pitchFamily="18" charset="0"/>
                <a:ea typeface="Times New Roman" panose="02020603050405020304" pitchFamily="18" charset="0"/>
              </a:rPr>
              <a:t>replantear</a:t>
            </a:r>
            <a:r>
              <a:rPr lang="es-ES" sz="2000" dirty="0">
                <a:effectLst/>
                <a:latin typeface="Times New Roman" panose="02020603050405020304" pitchFamily="18" charset="0"/>
                <a:ea typeface="Times New Roman" panose="02020603050405020304" pitchFamily="18" charset="0"/>
              </a:rPr>
              <a:t> y volver a realizar hipótesis.</a:t>
            </a:r>
            <a:endParaRPr lang="es-ES" sz="2000" dirty="0">
              <a:effectLst/>
              <a:latin typeface="Times New Roman" panose="02020603050405020304" pitchFamily="18" charset="0"/>
              <a:ea typeface="Calibri" panose="020F0502020204030204" pitchFamily="34" charset="0"/>
            </a:endParaRPr>
          </a:p>
          <a:p>
            <a:endParaRPr lang="es-ES" dirty="0"/>
          </a:p>
        </p:txBody>
      </p:sp>
    </p:spTree>
    <p:extLst>
      <p:ext uri="{BB962C8B-B14F-4D97-AF65-F5344CB8AC3E}">
        <p14:creationId xmlns:p14="http://schemas.microsoft.com/office/powerpoint/2010/main" val="239769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C555B-C0CB-BD4B-55D5-997D0E575C56}"/>
              </a:ext>
            </a:extLst>
          </p:cNvPr>
          <p:cNvSpPr>
            <a:spLocks noGrp="1"/>
          </p:cNvSpPr>
          <p:nvPr>
            <p:ph type="title"/>
          </p:nvPr>
        </p:nvSpPr>
        <p:spPr>
          <a:xfrm>
            <a:off x="1097280" y="286603"/>
            <a:ext cx="10058400" cy="702409"/>
          </a:xfrm>
        </p:spPr>
        <p:txBody>
          <a:bodyPr>
            <a:normAutofit fontScale="90000"/>
          </a:bodyPr>
          <a:lstStyle/>
          <a:p>
            <a:r>
              <a:rPr lang="es-ES" dirty="0"/>
              <a:t>Y volvemos a empezar</a:t>
            </a:r>
          </a:p>
        </p:txBody>
      </p:sp>
      <p:pic>
        <p:nvPicPr>
          <p:cNvPr id="7" name="Marcador de contenido 6">
            <a:extLst>
              <a:ext uri="{FF2B5EF4-FFF2-40B4-BE49-F238E27FC236}">
                <a16:creationId xmlns:a16="http://schemas.microsoft.com/office/drawing/2014/main" id="{9DB23D4C-3D01-7B26-68AD-0F747A6E2B9E}"/>
              </a:ext>
            </a:extLst>
          </p:cNvPr>
          <p:cNvPicPr>
            <a:picLocks noGrp="1" noChangeAspect="1"/>
          </p:cNvPicPr>
          <p:nvPr>
            <p:ph idx="1"/>
          </p:nvPr>
        </p:nvPicPr>
        <p:blipFill>
          <a:blip r:embed="rId2"/>
          <a:stretch>
            <a:fillRect/>
          </a:stretch>
        </p:blipFill>
        <p:spPr>
          <a:xfrm>
            <a:off x="6224679" y="406676"/>
            <a:ext cx="4870041" cy="5298636"/>
          </a:xfrm>
        </p:spPr>
      </p:pic>
      <p:pic>
        <p:nvPicPr>
          <p:cNvPr id="9" name="Imagen 8" descr="Diagrama&#10;&#10;Descripción generada automáticamente">
            <a:extLst>
              <a:ext uri="{FF2B5EF4-FFF2-40B4-BE49-F238E27FC236}">
                <a16:creationId xmlns:a16="http://schemas.microsoft.com/office/drawing/2014/main" id="{7EDAB19A-C333-BC4A-53B1-8A9E3631C5C7}"/>
              </a:ext>
            </a:extLst>
          </p:cNvPr>
          <p:cNvPicPr>
            <a:picLocks noChangeAspect="1"/>
          </p:cNvPicPr>
          <p:nvPr/>
        </p:nvPicPr>
        <p:blipFill>
          <a:blip r:embed="rId3"/>
          <a:stretch>
            <a:fillRect/>
          </a:stretch>
        </p:blipFill>
        <p:spPr>
          <a:xfrm>
            <a:off x="1780457" y="1060041"/>
            <a:ext cx="3337908" cy="5298637"/>
          </a:xfrm>
          <a:prstGeom prst="rect">
            <a:avLst/>
          </a:prstGeom>
        </p:spPr>
      </p:pic>
    </p:spTree>
    <p:extLst>
      <p:ext uri="{BB962C8B-B14F-4D97-AF65-F5344CB8AC3E}">
        <p14:creationId xmlns:p14="http://schemas.microsoft.com/office/powerpoint/2010/main" val="510285151"/>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4285997_TF11437505.potx" id="{A814AFD0-4982-44B2-B11C-36632E99DE22}" vid="{FCAA5BDB-2F44-4F34-9873-F8ED54E0AC9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2.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{FC8B8F67-A4B4-4A32-B631-6D8C12EBBEF9}tf11437505_win32</Template>
  <TotalTime>36</TotalTime>
  <Words>556</Words>
  <Application>Microsoft Office PowerPoint</Application>
  <PresentationFormat>Panorámica</PresentationFormat>
  <Paragraphs>37</Paragraphs>
  <Slides>8</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Calibri</vt:lpstr>
      <vt:lpstr>Georgia Pro Cond Light</vt:lpstr>
      <vt:lpstr>Speak Pro</vt:lpstr>
      <vt:lpstr>Times New Roman</vt:lpstr>
      <vt:lpstr>RetrospectVTI</vt:lpstr>
      <vt:lpstr>El método científico</vt:lpstr>
      <vt:lpstr>¿Qué es el método científico?</vt:lpstr>
      <vt:lpstr>Veamos un video</vt:lpstr>
      <vt:lpstr>Pasos del método científico</vt:lpstr>
      <vt:lpstr>Analizamos los seis pasos del método científico</vt:lpstr>
      <vt:lpstr>Presentación de PowerPoint</vt:lpstr>
      <vt:lpstr>Presentación de PowerPoint</vt:lpstr>
      <vt:lpstr>Y volvemos a empezar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método científico</dc:title>
  <dc:creator>José Antonio Pérez de la Rosa</dc:creator>
  <cp:lastModifiedBy>José Antonio Pérez de la Rosa</cp:lastModifiedBy>
  <cp:revision>2</cp:revision>
  <dcterms:created xsi:type="dcterms:W3CDTF">2022-09-18T18:36:19Z</dcterms:created>
  <dcterms:modified xsi:type="dcterms:W3CDTF">2022-09-18T19:17:59Z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